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0"/>
  </p:notesMasterIdLst>
  <p:sldIdLst>
    <p:sldId id="263" r:id="rId2"/>
    <p:sldId id="258" r:id="rId3"/>
    <p:sldId id="311" r:id="rId4"/>
    <p:sldId id="268" r:id="rId5"/>
    <p:sldId id="327" r:id="rId6"/>
    <p:sldId id="328" r:id="rId7"/>
    <p:sldId id="314" r:id="rId8"/>
    <p:sldId id="318" r:id="rId9"/>
    <p:sldId id="273" r:id="rId10"/>
    <p:sldId id="274" r:id="rId11"/>
    <p:sldId id="275" r:id="rId12"/>
    <p:sldId id="276" r:id="rId13"/>
    <p:sldId id="296" r:id="rId14"/>
    <p:sldId id="297" r:id="rId15"/>
    <p:sldId id="298" r:id="rId16"/>
    <p:sldId id="299" r:id="rId17"/>
    <p:sldId id="300" r:id="rId18"/>
    <p:sldId id="302" r:id="rId19"/>
    <p:sldId id="312" r:id="rId20"/>
    <p:sldId id="319" r:id="rId21"/>
    <p:sldId id="292" r:id="rId22"/>
    <p:sldId id="293" r:id="rId23"/>
    <p:sldId id="294" r:id="rId24"/>
    <p:sldId id="320" r:id="rId25"/>
    <p:sldId id="321" r:id="rId26"/>
    <p:sldId id="322" r:id="rId27"/>
    <p:sldId id="323" r:id="rId28"/>
    <p:sldId id="324" r:id="rId29"/>
    <p:sldId id="332" r:id="rId30"/>
    <p:sldId id="333" r:id="rId31"/>
    <p:sldId id="325" r:id="rId32"/>
    <p:sldId id="291" r:id="rId33"/>
    <p:sldId id="301" r:id="rId34"/>
    <p:sldId id="304" r:id="rId35"/>
    <p:sldId id="305" r:id="rId36"/>
    <p:sldId id="306" r:id="rId37"/>
    <p:sldId id="307" r:id="rId38"/>
    <p:sldId id="309" r:id="rId39"/>
    <p:sldId id="310" r:id="rId40"/>
    <p:sldId id="316" r:id="rId41"/>
    <p:sldId id="329" r:id="rId42"/>
    <p:sldId id="330" r:id="rId43"/>
    <p:sldId id="331" r:id="rId44"/>
    <p:sldId id="313" r:id="rId45"/>
    <p:sldId id="308" r:id="rId46"/>
    <p:sldId id="326" r:id="rId47"/>
    <p:sldId id="295" r:id="rId48"/>
    <p:sldId id="270" r:id="rId49"/>
  </p:sldIdLst>
  <p:sldSz cx="12192000" cy="6858000"/>
  <p:notesSz cx="6858000" cy="9144000"/>
  <p:embeddedFontLst>
    <p:embeddedFont>
      <p:font typeface="Cambria Math" panose="02040503050406030204" pitchFamily="18" charset="0"/>
      <p:regular r:id="rId51"/>
    </p:embeddedFont>
    <p:embeddedFont>
      <p:font typeface="Noto Sans CJK KR Black" panose="020B0A00000000000000" pitchFamily="34" charset="-127"/>
      <p:bold r:id="rId52"/>
    </p:embeddedFont>
    <p:embeddedFont>
      <p:font typeface="Noto Sans CJK KR Regular" panose="020B0500000000000000" pitchFamily="34" charset="-127"/>
      <p:regular r:id="rId53"/>
    </p:embeddedFont>
    <p:embeddedFont>
      <p:font typeface="나눔스퀘어" panose="020B0600000101010101" pitchFamily="50" charset="-127"/>
      <p:regular r:id="rId54"/>
    </p:embeddedFont>
    <p:embeddedFont>
      <p:font typeface="나눔스퀘어 Bold" panose="020B0600000101010101" pitchFamily="50" charset="-127"/>
      <p:bold r:id="rId55"/>
    </p:embeddedFont>
    <p:embeddedFont>
      <p:font typeface="나눔스퀘어_ac" panose="020B0600000101010101" pitchFamily="50" charset="-127"/>
      <p:regular r:id="rId56"/>
    </p:embeddedFont>
    <p:embeddedFont>
      <p:font typeface="나눔스퀘어OTF" panose="020B0600000101010101" pitchFamily="34" charset="-127"/>
      <p:regular r:id="rId57"/>
    </p:embeddedFont>
    <p:embeddedFont>
      <p:font typeface="맑은 고딕" panose="020B0503020000020004" pitchFamily="50" charset="-127"/>
      <p:regular r:id="rId58"/>
      <p:bold r:id="rId5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신강식" initials="신" lastIdx="7" clrIdx="0">
    <p:extLst>
      <p:ext uri="{19B8F6BF-5375-455C-9EA6-DF929625EA0E}">
        <p15:presenceInfo xmlns:p15="http://schemas.microsoft.com/office/powerpoint/2012/main" userId="신강식" providerId="None"/>
      </p:ext>
    </p:extLst>
  </p:cmAuthor>
  <p:cmAuthor id="2" name="821066376396" initials="8" lastIdx="2" clrIdx="1">
    <p:extLst>
      <p:ext uri="{19B8F6BF-5375-455C-9EA6-DF929625EA0E}">
        <p15:presenceInfo xmlns:p15="http://schemas.microsoft.com/office/powerpoint/2012/main" userId="8f615974e11b0b6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626262"/>
    <a:srgbClr val="3A3A6B"/>
    <a:srgbClr val="EAEAEA"/>
    <a:srgbClr val="262626"/>
    <a:srgbClr val="5D5D5D"/>
    <a:srgbClr val="D9D9D9"/>
    <a:srgbClr val="212121"/>
    <a:srgbClr val="2A2A2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93" autoAdjust="0"/>
    <p:restoredTop sz="96513" autoAdjust="0"/>
  </p:normalViewPr>
  <p:slideViewPr>
    <p:cSldViewPr snapToGrid="0" showGuides="1">
      <p:cViewPr varScale="1">
        <p:scale>
          <a:sx n="62" d="100"/>
          <a:sy n="62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01T16:18:23.518" idx="1">
    <p:pos x="10" y="-285"/>
    <p:text>사진출처https://post.naver.com/viewer/postView.nhn?volumeNo=10473210&amp;memberNo=39187436&amp;vType=VERTICAL</p:text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8-01T16:18:52.030" idx="2">
    <p:pos x="-11" y="-306"/>
    <p:text>사진출처https://post.naver.com/viewer/postView.nhn?volumeNo=10473210&amp;memberNo=39187436&amp;vType=VERTICAL</p:text>
    <p:extLst>
      <p:ext uri="{C676402C-5697-4E1C-873F-D02D1690AC5C}">
        <p15:threadingInfo xmlns:p15="http://schemas.microsoft.com/office/powerpoint/2012/main" timeZoneBias="-5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51120-7C43-4EAE-9950-D4263ECF0C6F}" type="datetimeFigureOut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27D6E-FB04-4266-88FD-83E582CD0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376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C99225-3295-4BCB-8F16-BF6E8A550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F655E4F-AE69-4359-89A0-3BC64E42C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A4E478-4C14-4B29-83C6-951A57B86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532E-9475-48CE-8C5C-C08B974EA851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B1618F-E95E-4DA3-A733-403F68DA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A8C8D7D-ED09-411E-899F-EAB648B0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308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87FEC3-D766-47FD-9B2F-120F5D7D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ACEFE0D-DC41-47AC-8AC8-88E57980C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7870CC1-3DBB-4033-AF65-A095F0A25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F828-1DA4-485D-B385-27A8D5F770EC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B219F81-1840-44C4-BBDE-B5D757E4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DCD7DB-3A65-40F5-9CFE-A76A8D82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943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7ED0C5B-3AC0-4253-9615-F7D38800B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A9B4A08-BC82-4AD0-94C6-A3DFC6921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06FD269-4DB0-4113-86A2-729B2AA4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15E5-C10B-4A7F-B7CB-5FDBC842D660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5F1440-C2CF-40D9-A809-EA41A6C1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16192D-4F15-4CBE-AC19-E489AC71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87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FED20D-4E22-4E86-8865-C5456F62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4506B81-B207-49A6-A1BE-E192E35EA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A10FF9F-EAE1-4F22-AA99-4E4AFBF36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B195-BBD4-4876-A07F-2C9900F76850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13CDC3-7E03-47B0-94E1-23F40B09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0F371E-4E46-4F8E-B33E-DF63F3EC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901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1CF884-12E3-4941-9C83-AE9687E7C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8BE761-CF6A-4692-850C-7BA6AE074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5E43638-F09F-4401-B063-22B928FB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0090-7512-412B-84EA-48E34E489B83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CD4B6BA-BCB9-4965-BF46-76E40074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FE1E0F6-EF9A-483A-BD81-1E2C2CA6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014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7A2D8B-9AA1-404A-8752-DBECEB44D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C1AB990-53E6-43D0-8733-604CD6744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1768C5F-B234-4093-BD68-D5CE54EDC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C586652-A9BF-41F4-A113-CE14FF65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A4F5-48A9-44A4-8D68-1226972991B9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8DB79FF-F925-4F1C-8A69-3517EAC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F1B19BB-8B28-4EC9-81F0-FA52B4E3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563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3461E9-71B4-43B8-A3A6-794D38AB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816F94B-8E19-46FE-8514-0F4DEE0FC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38971C2-8593-4144-A66E-20EEB79E1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E38F7BD-8F49-48CA-8B1A-53A9F16C8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0DB93A6-C272-41FB-A286-44DCEED6D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CBB3D0F-D515-48AD-8832-B96F6864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5712-87C0-4556-B0DD-A872B96E5B67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EF3C200-6E24-4F3A-B6A0-A170EAA5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D24AFA4-8E34-4585-A254-BCC88DF1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644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6CA14B-39ED-4A83-82F1-9F4F7B71C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2EFA336-B19B-404E-8002-D30DD0DC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6C3BE-D548-4A7B-9225-44129BD8FE8C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730567A-0699-4A7F-9579-8D4F18CD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0311623-B73A-4857-9DA6-1322ED077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652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6B1DDB2-CB73-4A42-ABBD-2A2EBA8F4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8511-CE4B-4963-BC45-C2D29C04E874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E90BA69-6111-489B-95CF-682E9397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2AE9D1-E435-4116-93E6-1B464E8E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22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586F42-C1DE-4CA0-868A-DA9933DE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0E5AC27-8F0C-47F3-9387-E93EE0EDC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95904A-3021-4328-96CA-E4139C1EC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B4D3800-EFB4-497E-B174-DF38CD7D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59CF-818F-432D-A05B-D8C7C32DFAD4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AFB0361-0BD6-4B05-9D64-33C9380E8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79E58E8-EAB2-428D-B3F4-F3ACDFC3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412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045E219-266B-48EB-8148-7199ED70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F11C823-AF0A-419B-9168-C5B4F18E9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AD723B5-D9C3-4332-9833-CE9975099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D28A780-68E6-4DC4-BDB2-50D404BA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126-294C-470D-BC97-BF0FDB7117B5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023CD99-71BC-4431-8E69-B68EC760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B51949A-DAA2-40A5-BC95-AE73E5F4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002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EF92E4A-8565-4C79-96C2-F41E43E3C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4C098ED-C945-4559-AEB0-4425071A9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FC4AE61-E473-49D6-A486-45D250807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56FAD-7873-4889-9B39-24CBBAC24ACF}" type="datetime1">
              <a:rPr lang="ko-KR" altLang="en-US" smtClean="0"/>
              <a:t>2021-08-04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1F4CC7D-746D-4465-A7B3-BD90E690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KOREA AEROSPACE UNIVERSITY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B8F34F4-CF5B-4662-A350-C492CE2C9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90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4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자동차 액티브 서스펜션 시스템 시장 조사 보고서 2020 글로벌 산업 성장 및 주요 제조업체 분석 – 워너비뉴스">
            <a:extLst>
              <a:ext uri="{FF2B5EF4-FFF2-40B4-BE49-F238E27FC236}">
                <a16:creationId xmlns:a16="http://schemas.microsoft.com/office/drawing/2014/main" id="{6FB4355E-C42B-4EEE-B419-D95A20C9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64"/>
            <a:ext cx="12192000" cy="687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C0E460B5-5A33-4A9F-9C28-0874DB775115}"/>
              </a:ext>
            </a:extLst>
          </p:cNvPr>
          <p:cNvSpPr/>
          <p:nvPr/>
        </p:nvSpPr>
        <p:spPr>
          <a:xfrm>
            <a:off x="-1" y="-15264"/>
            <a:ext cx="12192000" cy="6881832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2" name="오른쪽 대괄호 41">
            <a:extLst>
              <a:ext uri="{FF2B5EF4-FFF2-40B4-BE49-F238E27FC236}">
                <a16:creationId xmlns:a16="http://schemas.microsoft.com/office/drawing/2014/main" id="{585E1174-4E87-4D47-9A70-1CF59AE2DB9C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오른쪽 대괄호 5">
            <a:extLst>
              <a:ext uri="{FF2B5EF4-FFF2-40B4-BE49-F238E27FC236}">
                <a16:creationId xmlns:a16="http://schemas.microsoft.com/office/drawing/2014/main" id="{4FDDF971-7BB6-4193-BE30-250E2762B143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6C9EAA-9067-4F5A-90B2-376F07B8C832}"/>
              </a:ext>
            </a:extLst>
          </p:cNvPr>
          <p:cNvSpPr txBox="1"/>
          <p:nvPr/>
        </p:nvSpPr>
        <p:spPr>
          <a:xfrm>
            <a:off x="2799392" y="2628781"/>
            <a:ext cx="6593216" cy="8002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5200" spc="-15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Topology Optimization</a:t>
            </a:r>
            <a:endParaRPr lang="ko-KR" altLang="en-US" sz="5200" spc="-15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9A0D5-C454-400A-8C39-C15340C52F70}"/>
              </a:ext>
            </a:extLst>
          </p:cNvPr>
          <p:cNvSpPr txBox="1"/>
          <p:nvPr/>
        </p:nvSpPr>
        <p:spPr>
          <a:xfrm>
            <a:off x="4456384" y="3400858"/>
            <a:ext cx="327923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3600" spc="-15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Car Steering Part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D8CC648-5E8C-4BEB-8086-0BF82225A080}"/>
              </a:ext>
            </a:extLst>
          </p:cNvPr>
          <p:cNvGrpSpPr/>
          <p:nvPr/>
        </p:nvGrpSpPr>
        <p:grpSpPr>
          <a:xfrm>
            <a:off x="509891" y="3367043"/>
            <a:ext cx="141051" cy="141051"/>
            <a:chOff x="5885234" y="2188723"/>
            <a:chExt cx="282102" cy="282102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7D24625D-9B8B-421C-B941-025353F439C3}"/>
                </a:ext>
              </a:extLst>
            </p:cNvPr>
            <p:cNvCxnSpPr/>
            <p:nvPr/>
          </p:nvCxnSpPr>
          <p:spPr>
            <a:xfrm flipH="1"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E4C0F08A-480E-4541-9487-475C012A6845}"/>
                </a:ext>
              </a:extLst>
            </p:cNvPr>
            <p:cNvCxnSpPr>
              <a:cxnSpLocks/>
            </p:cNvCxnSpPr>
            <p:nvPr/>
          </p:nvCxnSpPr>
          <p:spPr>
            <a:xfrm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BA947A2-8BBD-4CBD-BABD-8E8D2F51D176}"/>
              </a:ext>
            </a:extLst>
          </p:cNvPr>
          <p:cNvGrpSpPr/>
          <p:nvPr/>
        </p:nvGrpSpPr>
        <p:grpSpPr>
          <a:xfrm>
            <a:off x="11541057" y="3367043"/>
            <a:ext cx="141051" cy="141051"/>
            <a:chOff x="5885234" y="2188723"/>
            <a:chExt cx="282102" cy="282102"/>
          </a:xfrm>
        </p:grpSpPr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96492204-431F-47E3-92DB-BE209774C684}"/>
                </a:ext>
              </a:extLst>
            </p:cNvPr>
            <p:cNvCxnSpPr/>
            <p:nvPr/>
          </p:nvCxnSpPr>
          <p:spPr>
            <a:xfrm flipH="1"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56FD5561-07E9-4AD4-892A-88048EE4953F}"/>
                </a:ext>
              </a:extLst>
            </p:cNvPr>
            <p:cNvCxnSpPr>
              <a:cxnSpLocks/>
            </p:cNvCxnSpPr>
            <p:nvPr/>
          </p:nvCxnSpPr>
          <p:spPr>
            <a:xfrm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C36E0FF-5414-4A49-B4BF-CEB1B1BDDE58}"/>
              </a:ext>
            </a:extLst>
          </p:cNvPr>
          <p:cNvSpPr txBox="1"/>
          <p:nvPr/>
        </p:nvSpPr>
        <p:spPr>
          <a:xfrm>
            <a:off x="5663189" y="2156497"/>
            <a:ext cx="86562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6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AOC 2021</a:t>
            </a:r>
            <a:endParaRPr lang="ko-KR" altLang="en-US" sz="16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415BF2-7EA7-4544-9AC0-473A3D66A562}"/>
              </a:ext>
            </a:extLst>
          </p:cNvPr>
          <p:cNvSpPr txBox="1"/>
          <p:nvPr/>
        </p:nvSpPr>
        <p:spPr>
          <a:xfrm>
            <a:off x="5130672" y="4936389"/>
            <a:ext cx="193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김욱진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&amp;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박진협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BCBB2F-EEC5-4D8A-81D2-87F8667090C5}"/>
              </a:ext>
            </a:extLst>
          </p:cNvPr>
          <p:cNvSpPr txBox="1"/>
          <p:nvPr/>
        </p:nvSpPr>
        <p:spPr>
          <a:xfrm>
            <a:off x="4613883" y="5281874"/>
            <a:ext cx="277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한국항공대학교 기계공학과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TEAM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WJH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84BA5192-4AEF-428E-9EDE-B7EE885D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fld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2D64BA-A195-4690-8805-857D29BB3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016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바닥글 개체 틀 32">
            <a:extLst>
              <a:ext uri="{FF2B5EF4-FFF2-40B4-BE49-F238E27FC236}">
                <a16:creationId xmlns:a16="http://schemas.microsoft.com/office/drawing/2014/main" id="{300E6D0B-3A1C-46A2-A00B-BF350F7B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슬라이드 번호 개체 틀 33">
            <a:extLst>
              <a:ext uri="{FF2B5EF4-FFF2-40B4-BE49-F238E27FC236}">
                <a16:creationId xmlns:a16="http://schemas.microsoft.com/office/drawing/2014/main" id="{35D4A622-1874-409D-87C7-B3402708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ED9F2-478C-4419-81EA-CE600930338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A56B3-5F06-4348-8FA4-65594D0BFAA4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Design Process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E3F72-20F0-4143-A9E7-2B0060199BFC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C0087DE-A3C2-4C6F-960C-40AA853EA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94" y="1619774"/>
            <a:ext cx="4622006" cy="313848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9063995-B353-49BB-AE09-033E69BB2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552" y="1619774"/>
            <a:ext cx="3963599" cy="31384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EC9583-DF53-4BA1-98ED-A59BA633DC1B}"/>
              </a:ext>
            </a:extLst>
          </p:cNvPr>
          <p:cNvSpPr txBox="1"/>
          <p:nvPr/>
        </p:nvSpPr>
        <p:spPr>
          <a:xfrm>
            <a:off x="3596324" y="49009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연결부의 치수 측정 후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Upper arm Design</a:t>
            </a:r>
          </a:p>
        </p:txBody>
      </p:sp>
    </p:spTree>
    <p:extLst>
      <p:ext uri="{BB962C8B-B14F-4D97-AF65-F5344CB8AC3E}">
        <p14:creationId xmlns:p14="http://schemas.microsoft.com/office/powerpoint/2010/main" val="83546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바닥글 개체 틀 32">
            <a:extLst>
              <a:ext uri="{FF2B5EF4-FFF2-40B4-BE49-F238E27FC236}">
                <a16:creationId xmlns:a16="http://schemas.microsoft.com/office/drawing/2014/main" id="{300E6D0B-3A1C-46A2-A00B-BF350F7B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슬라이드 번호 개체 틀 33">
            <a:extLst>
              <a:ext uri="{FF2B5EF4-FFF2-40B4-BE49-F238E27FC236}">
                <a16:creationId xmlns:a16="http://schemas.microsoft.com/office/drawing/2014/main" id="{35D4A622-1874-409D-87C7-B3402708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ED9F2-478C-4419-81EA-CE600930338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A56B3-5F06-4348-8FA4-65594D0BFAA4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Design Process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E3F72-20F0-4143-A9E7-2B0060199BFC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EC9583-DF53-4BA1-98ED-A59BA633DC1B}"/>
              </a:ext>
            </a:extLst>
          </p:cNvPr>
          <p:cNvSpPr txBox="1"/>
          <p:nvPr/>
        </p:nvSpPr>
        <p:spPr>
          <a:xfrm>
            <a:off x="7106729" y="1855249"/>
            <a:ext cx="60960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[Bracket]</a:t>
            </a: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브라켓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(Bracket)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설계하는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어퍼암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(Upper arm)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조인트에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의해 정확히 체결될 수 있도록 치수를 맞춤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Left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Rollcage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부착된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Bracket 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Right : 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어퍼암의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Bracket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과의 체결 부위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96744EF-1EFC-4329-AECE-0C74D4405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81" y="1522069"/>
            <a:ext cx="2771385" cy="2133218"/>
          </a:xfrm>
          <a:prstGeom prst="rect">
            <a:avLst/>
          </a:prstGeom>
        </p:spPr>
      </p:pic>
      <p:pic>
        <p:nvPicPr>
          <p:cNvPr id="7" name="그림 6" descr="텍스트, 녹색이(가) 표시된 사진&#10;&#10;자동 생성된 설명">
            <a:extLst>
              <a:ext uri="{FF2B5EF4-FFF2-40B4-BE49-F238E27FC236}">
                <a16:creationId xmlns:a16="http://schemas.microsoft.com/office/drawing/2014/main" id="{408FF98F-7B86-44A5-8697-3135699B6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766" y="1512569"/>
            <a:ext cx="2567617" cy="214080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7CB6723-AEDA-4BE0-BB69-B4EA1E002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81" y="3745849"/>
            <a:ext cx="2771382" cy="202936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DBF160B-5580-4177-ABA6-9AD616A42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767" y="3757227"/>
            <a:ext cx="2567620" cy="2017991"/>
          </a:xfrm>
          <a:prstGeom prst="rect">
            <a:avLst/>
          </a:prstGeom>
        </p:spPr>
      </p:pic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6946247C-C744-4C73-AEB3-8E3D3DCDC510}"/>
              </a:ext>
            </a:extLst>
          </p:cNvPr>
          <p:cNvCxnSpPr>
            <a:cxnSpLocks/>
          </p:cNvCxnSpPr>
          <p:nvPr/>
        </p:nvCxnSpPr>
        <p:spPr>
          <a:xfrm>
            <a:off x="3976757" y="4685483"/>
            <a:ext cx="310571" cy="0"/>
          </a:xfrm>
          <a:prstGeom prst="line">
            <a:avLst/>
          </a:prstGeom>
          <a:ln w="9525">
            <a:solidFill>
              <a:srgbClr val="2A2A2A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E1617322-82FB-4F2A-B40E-4D631B898865}"/>
              </a:ext>
            </a:extLst>
          </p:cNvPr>
          <p:cNvCxnSpPr>
            <a:cxnSpLocks/>
          </p:cNvCxnSpPr>
          <p:nvPr/>
        </p:nvCxnSpPr>
        <p:spPr>
          <a:xfrm>
            <a:off x="4038600" y="2582973"/>
            <a:ext cx="310571" cy="0"/>
          </a:xfrm>
          <a:prstGeom prst="line">
            <a:avLst/>
          </a:prstGeom>
          <a:ln w="9525">
            <a:solidFill>
              <a:srgbClr val="2A2A2A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5E382B8-93F4-46B2-9122-D90467D61A9A}"/>
              </a:ext>
            </a:extLst>
          </p:cNvPr>
          <p:cNvSpPr txBox="1"/>
          <p:nvPr/>
        </p:nvSpPr>
        <p:spPr>
          <a:xfrm>
            <a:off x="7106729" y="3928017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[Boll Joint]</a:t>
            </a:r>
          </a:p>
          <a:p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너클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(Knuckle)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자유롭게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조향할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수 있도록 하는 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볼 조인트와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어퍼암의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Hole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치수 맞춤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Left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:Boll Joint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Right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어퍼암의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Boll Joint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와의 체결 부위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D48C595B-8476-4654-A2A3-8FE8182FCC5E}"/>
              </a:ext>
            </a:extLst>
          </p:cNvPr>
          <p:cNvSpPr/>
          <p:nvPr/>
        </p:nvSpPr>
        <p:spPr>
          <a:xfrm>
            <a:off x="7170189" y="2977625"/>
            <a:ext cx="3323639" cy="5396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ADECB0EC-A95E-4544-BC42-6843B6FD469B}"/>
              </a:ext>
            </a:extLst>
          </p:cNvPr>
          <p:cNvSpPr/>
          <p:nvPr/>
        </p:nvSpPr>
        <p:spPr>
          <a:xfrm>
            <a:off x="7170090" y="4817392"/>
            <a:ext cx="3421709" cy="5396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5023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바닥글 개체 틀 32">
            <a:extLst>
              <a:ext uri="{FF2B5EF4-FFF2-40B4-BE49-F238E27FC236}">
                <a16:creationId xmlns:a16="http://schemas.microsoft.com/office/drawing/2014/main" id="{300E6D0B-3A1C-46A2-A00B-BF350F7B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슬라이드 번호 개체 틀 33">
            <a:extLst>
              <a:ext uri="{FF2B5EF4-FFF2-40B4-BE49-F238E27FC236}">
                <a16:creationId xmlns:a16="http://schemas.microsoft.com/office/drawing/2014/main" id="{35D4A622-1874-409D-87C7-B3402708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ED9F2-478C-4419-81EA-CE600930338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A56B3-5F06-4348-8FA4-65594D0BFAA4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Design Process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E3F72-20F0-4143-A9E7-2B0060199BFC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E382B8-93F4-46B2-9122-D90467D61A9A}"/>
              </a:ext>
            </a:extLst>
          </p:cNvPr>
          <p:cNvSpPr txBox="1"/>
          <p:nvPr/>
        </p:nvSpPr>
        <p:spPr>
          <a:xfrm>
            <a:off x="3048000" y="4513600"/>
            <a:ext cx="6096000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서스펜션 구조에 맞도록 설정한 치수를 이용하여 설계한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어퍼암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후에 최적화를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원할하게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진행하기 위해 단순하게 디자인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ko-KR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⇒</a:t>
            </a:r>
            <a:r>
              <a:rPr lang="en-US" altLang="ko-KR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‘Inspire’ </a:t>
            </a:r>
            <a:r>
              <a:rPr lang="ko-KR" altLang="en-US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이용하여 </a:t>
            </a:r>
            <a:r>
              <a:rPr lang="en-US" altLang="ko-KR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CAD file</a:t>
            </a:r>
            <a:r>
              <a:rPr lang="ko-KR" altLang="en-US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불러온 후</a:t>
            </a:r>
            <a:r>
              <a:rPr lang="en-US" altLang="ko-KR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설계 영역과 비 설계 영역을 분리함</a:t>
            </a:r>
            <a:r>
              <a:rPr lang="en-US" altLang="ko-KR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C515E0F-A7E3-4A51-BF25-A0CC902D1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91" y="1581617"/>
            <a:ext cx="2827430" cy="22328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B81C71A-0BBC-41C1-AE7F-507099C61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555" y="1531430"/>
            <a:ext cx="2907677" cy="228021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B32B569-E17F-4CC1-8D78-2B5B5E4DA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159" y="1531430"/>
            <a:ext cx="3046731" cy="2280219"/>
          </a:xfrm>
          <a:prstGeom prst="rect">
            <a:avLst/>
          </a:prstGeom>
        </p:spPr>
      </p:pic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C908CCF5-6CB3-46DB-83A5-9652E3837872}"/>
              </a:ext>
            </a:extLst>
          </p:cNvPr>
          <p:cNvCxnSpPr>
            <a:cxnSpLocks/>
          </p:cNvCxnSpPr>
          <p:nvPr/>
        </p:nvCxnSpPr>
        <p:spPr>
          <a:xfrm>
            <a:off x="4237008" y="2686490"/>
            <a:ext cx="310571" cy="0"/>
          </a:xfrm>
          <a:prstGeom prst="line">
            <a:avLst/>
          </a:prstGeom>
          <a:ln w="9525">
            <a:solidFill>
              <a:srgbClr val="2A2A2A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DBC9B5F0-D5A6-44CA-834D-14B7A39EE320}"/>
              </a:ext>
            </a:extLst>
          </p:cNvPr>
          <p:cNvCxnSpPr>
            <a:cxnSpLocks/>
          </p:cNvCxnSpPr>
          <p:nvPr/>
        </p:nvCxnSpPr>
        <p:spPr>
          <a:xfrm>
            <a:off x="7660257" y="2686490"/>
            <a:ext cx="310571" cy="0"/>
          </a:xfrm>
          <a:prstGeom prst="line">
            <a:avLst/>
          </a:prstGeom>
          <a:ln w="9525">
            <a:solidFill>
              <a:srgbClr val="2A2A2A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45DAD87D-6AE8-4EF2-8AA6-B84F6CA41872}"/>
              </a:ext>
            </a:extLst>
          </p:cNvPr>
          <p:cNvSpPr/>
          <p:nvPr/>
        </p:nvSpPr>
        <p:spPr>
          <a:xfrm flipH="1">
            <a:off x="4038600" y="4010711"/>
            <a:ext cx="3456262" cy="384529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Suspension Upper Arm</a:t>
            </a:r>
            <a:endParaRPr lang="ko-KR" altLang="en-US" sz="20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1343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Design Process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55805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9F2407B2-C613-4C80-89C3-6ECF764ADA4B}"/>
              </a:ext>
            </a:extLst>
          </p:cNvPr>
          <p:cNvSpPr/>
          <p:nvPr/>
        </p:nvSpPr>
        <p:spPr>
          <a:xfrm flipH="1">
            <a:off x="4367869" y="2079651"/>
            <a:ext cx="3456262" cy="384529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Wheel Alignment</a:t>
            </a:r>
            <a:endParaRPr lang="ko-KR" altLang="en-US" sz="20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6F085-1A4B-488F-862D-7D133545E212}"/>
              </a:ext>
            </a:extLst>
          </p:cNvPr>
          <p:cNvSpPr txBox="1"/>
          <p:nvPr/>
        </p:nvSpPr>
        <p:spPr>
          <a:xfrm>
            <a:off x="4120918" y="2607214"/>
            <a:ext cx="39501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→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조향의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주요부품인 </a:t>
            </a:r>
            <a:r>
              <a:rPr lang="ko-KR" altLang="en-US" sz="1500" dirty="0" err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너클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설계에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필수고려요소</a:t>
            </a:r>
            <a:endParaRPr lang="ko-KR" altLang="en-US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8460112-B07F-4507-99B8-46E34412D35F}"/>
              </a:ext>
            </a:extLst>
          </p:cNvPr>
          <p:cNvSpPr/>
          <p:nvPr/>
        </p:nvSpPr>
        <p:spPr>
          <a:xfrm>
            <a:off x="1486497" y="3710775"/>
            <a:ext cx="9218999" cy="1624519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B4B2A366-5F11-4CC7-B562-56A8CDB374E6}"/>
              </a:ext>
            </a:extLst>
          </p:cNvPr>
          <p:cNvSpPr/>
          <p:nvPr/>
        </p:nvSpPr>
        <p:spPr>
          <a:xfrm>
            <a:off x="2478938" y="3911504"/>
            <a:ext cx="1223060" cy="1223060"/>
          </a:xfrm>
          <a:prstGeom prst="ellipse">
            <a:avLst/>
          </a:prstGeom>
          <a:solidFill>
            <a:srgbClr val="EEEEE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A27082E6-9098-490A-BE6D-1A2C6C2BC20A}"/>
              </a:ext>
            </a:extLst>
          </p:cNvPr>
          <p:cNvSpPr/>
          <p:nvPr/>
        </p:nvSpPr>
        <p:spPr>
          <a:xfrm>
            <a:off x="5484470" y="3909292"/>
            <a:ext cx="1223060" cy="1223060"/>
          </a:xfrm>
          <a:prstGeom prst="ellipse">
            <a:avLst/>
          </a:prstGeom>
          <a:solidFill>
            <a:srgbClr val="EEEEE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3B52E395-5B7F-442A-B0BB-C5130CBF01B4}"/>
              </a:ext>
            </a:extLst>
          </p:cNvPr>
          <p:cNvSpPr/>
          <p:nvPr/>
        </p:nvSpPr>
        <p:spPr>
          <a:xfrm>
            <a:off x="8551611" y="3909292"/>
            <a:ext cx="1223060" cy="1223060"/>
          </a:xfrm>
          <a:prstGeom prst="ellipse">
            <a:avLst/>
          </a:prstGeom>
          <a:solidFill>
            <a:srgbClr val="EEEEE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42E11-919F-422B-A8FB-E7030B3C7600}"/>
              </a:ext>
            </a:extLst>
          </p:cNvPr>
          <p:cNvSpPr txBox="1"/>
          <p:nvPr/>
        </p:nvSpPr>
        <p:spPr>
          <a:xfrm>
            <a:off x="2590347" y="4338368"/>
            <a:ext cx="100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Camber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5247C3-725D-4C38-ABFA-F44081FA55AA}"/>
              </a:ext>
            </a:extLst>
          </p:cNvPr>
          <p:cNvSpPr txBox="1"/>
          <p:nvPr/>
        </p:nvSpPr>
        <p:spPr>
          <a:xfrm>
            <a:off x="8727227" y="4336156"/>
            <a:ext cx="87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Caster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B68543-5999-493F-B612-17535DBBC9B5}"/>
              </a:ext>
            </a:extLst>
          </p:cNvPr>
          <p:cNvSpPr txBox="1"/>
          <p:nvPr/>
        </p:nvSpPr>
        <p:spPr>
          <a:xfrm>
            <a:off x="5466037" y="4197657"/>
            <a:ext cx="1321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 King pin</a:t>
            </a:r>
          </a:p>
          <a:p>
            <a:r>
              <a:rPr lang="en-US" altLang="ko-KR" dirty="0"/>
              <a:t>inclination</a:t>
            </a:r>
            <a:endParaRPr lang="ko-KR" altLang="en-US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69FBE1C-0B6B-4FAA-81B6-6F0177785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219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Design Process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1026" name="Picture 2" descr="캠버 캐스터 토에 대한 이해 : 네이버 포스트">
            <a:extLst>
              <a:ext uri="{FF2B5EF4-FFF2-40B4-BE49-F238E27FC236}">
                <a16:creationId xmlns:a16="http://schemas.microsoft.com/office/drawing/2014/main" id="{87429A43-6847-4157-947D-BA5F349A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581590"/>
            <a:ext cx="714375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FAC14B-6657-423B-A3B8-0BC36FB6AECF}"/>
              </a:ext>
            </a:extLst>
          </p:cNvPr>
          <p:cNvSpPr txBox="1"/>
          <p:nvPr/>
        </p:nvSpPr>
        <p:spPr>
          <a:xfrm>
            <a:off x="2495249" y="4417948"/>
            <a:ext cx="7340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캠버는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조향핸들의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조작을 가볍게 하며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수직방향의 하중에 의한 앞차축의 휨을 방지한다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중립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&amp;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양의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캠버각에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비해 음의각은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코너링시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횡으로 힘을 받아 타이어가 변형될 경우 타이어 접지 면적이 보다 넓어진다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즉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면적이 넓어짐에 따라 횡가속도를 견디는 힘의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한계높음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→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코너링에 적합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이번 프로젝트에서는 코너링이 많이 사용되는 바하차보다는 일반 차량에 큰 비중을 두었기 때문에 음의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캠버는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고려하지 않았다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EC58D0D7-D39E-4330-9ABE-587110EA78E4}"/>
              </a:ext>
            </a:extLst>
          </p:cNvPr>
          <p:cNvSpPr/>
          <p:nvPr/>
        </p:nvSpPr>
        <p:spPr>
          <a:xfrm flipH="1">
            <a:off x="827705" y="1581590"/>
            <a:ext cx="1304690" cy="384556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Camber</a:t>
            </a:r>
            <a:endParaRPr lang="ko-KR" altLang="en-US" sz="20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7911642-E8B1-4277-8ACF-919BD6151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671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Design Process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F4DCCA8D-0338-49D3-8EF1-D7343381E19E}"/>
              </a:ext>
            </a:extLst>
          </p:cNvPr>
          <p:cNvSpPr/>
          <p:nvPr/>
        </p:nvSpPr>
        <p:spPr>
          <a:xfrm flipH="1">
            <a:off x="827705" y="1581590"/>
            <a:ext cx="1572318" cy="804560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King pin</a:t>
            </a:r>
          </a:p>
          <a:p>
            <a:pPr algn="ctr"/>
            <a:r>
              <a:rPr lang="en-US" altLang="ko-KR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inclination</a:t>
            </a:r>
            <a:endParaRPr lang="ko-KR" altLang="en-US" sz="20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0686C6-3E2C-4B5F-8292-4A161A114BD4}"/>
              </a:ext>
            </a:extLst>
          </p:cNvPr>
          <p:cNvSpPr txBox="1"/>
          <p:nvPr/>
        </p:nvSpPr>
        <p:spPr>
          <a:xfrm>
            <a:off x="6555936" y="2113255"/>
            <a:ext cx="466755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킹핀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경사각은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조향바퀴의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조작력을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가볍게하며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앞바퀴에 복원성을 주어서 직진위치로 쉽게 되돌아 가게 한다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스크러브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반경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그림 속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스크러브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레디어스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킹핀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오프셋이라고도 불리며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차륜 중심선의 접지점과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킹핀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중심선의 연장선이 노면과 만나는 점 사이의 위치 관계에 따라 정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(+)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킹핀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오프셋 혹은 부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(-)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킹핀오프셋이라고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불린다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이번 프로젝트에서 선정한 정의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킹핀오프셋은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값이 클수록 핸들이 무거워지고 장애물 턱에 올라가면 흔들림이 발생하기에 최대한 작게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만드는것이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관건이었다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A149384-FE59-4C11-A803-A9ADA544CC47}"/>
              </a:ext>
            </a:extLst>
          </p:cNvPr>
          <p:cNvGrpSpPr/>
          <p:nvPr/>
        </p:nvGrpSpPr>
        <p:grpSpPr>
          <a:xfrm>
            <a:off x="2529263" y="1782647"/>
            <a:ext cx="3792501" cy="3397758"/>
            <a:chOff x="6044397" y="1758966"/>
            <a:chExt cx="3792501" cy="3397758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30752DD0-5DD1-4477-98EE-3673EDC68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6973" b="14673"/>
            <a:stretch/>
          </p:blipFill>
          <p:spPr>
            <a:xfrm>
              <a:off x="6044397" y="1758966"/>
              <a:ext cx="3792501" cy="3397758"/>
            </a:xfrm>
            <a:prstGeom prst="rect">
              <a:avLst/>
            </a:prstGeom>
          </p:spPr>
        </p:pic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37F8EC3D-05CD-4931-AA63-B5458604274B}"/>
                </a:ext>
              </a:extLst>
            </p:cNvPr>
            <p:cNvSpPr/>
            <p:nvPr/>
          </p:nvSpPr>
          <p:spPr>
            <a:xfrm>
              <a:off x="8250841" y="3073063"/>
              <a:ext cx="941285" cy="27652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1F4A5BE9-2ABA-451E-A306-51B9877B45F7}"/>
                </a:ext>
              </a:extLst>
            </p:cNvPr>
            <p:cNvSpPr/>
            <p:nvPr/>
          </p:nvSpPr>
          <p:spPr>
            <a:xfrm>
              <a:off x="8053039" y="3951068"/>
              <a:ext cx="941285" cy="47374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AE45754E-3B04-41F5-9276-57B126F13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08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Design Process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BE4728E-4F55-4425-8D7F-56F9CF07B0C6}"/>
              </a:ext>
            </a:extLst>
          </p:cNvPr>
          <p:cNvSpPr/>
          <p:nvPr/>
        </p:nvSpPr>
        <p:spPr>
          <a:xfrm flipH="1">
            <a:off x="827705" y="1581590"/>
            <a:ext cx="1304690" cy="384556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Caster</a:t>
            </a:r>
            <a:endParaRPr lang="ko-KR" altLang="en-US" sz="20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074" name="Picture 2" descr="캠버 캐스터 토에 대한 이해 : 네이버 포스트">
            <a:extLst>
              <a:ext uri="{FF2B5EF4-FFF2-40B4-BE49-F238E27FC236}">
                <a16:creationId xmlns:a16="http://schemas.microsoft.com/office/drawing/2014/main" id="{0FD28F1E-A71E-4E0B-B926-0A0A4F23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823" y="1581590"/>
            <a:ext cx="6034356" cy="317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C480C3-966C-4854-BF20-8610272D9A77}"/>
              </a:ext>
            </a:extLst>
          </p:cNvPr>
          <p:cNvSpPr txBox="1"/>
          <p:nvPr/>
        </p:nvSpPr>
        <p:spPr>
          <a:xfrm>
            <a:off x="2495249" y="5001371"/>
            <a:ext cx="7340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캐스터각을 적용시키면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조향바퀴에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방향성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주며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조향하였을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때 직진방향으로 되돌아오는 </a:t>
            </a:r>
            <a:r>
              <a:rPr lang="ko-KR" altLang="en-US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복원력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발생시킨다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캐스터각을 양의 값으로 세팅할 시 차량의 직진안정성이 좋아지기에 대부분의 양산차는 양의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캐스터값을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가진다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→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프로젝트에서도 양의 캐스터각을 선정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A0130CB-5390-4CDC-8A35-D74F2261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93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Design Process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17</a:t>
            </a:fld>
            <a:endParaRPr lang="ko-KR" altLang="en-US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4BF07C65-1080-42BE-B5AB-944A06A01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905" y="1574943"/>
            <a:ext cx="3814006" cy="4310850"/>
          </a:xfrm>
          <a:prstGeom prst="rect">
            <a:avLst/>
          </a:prstGeom>
          <a:noFill/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8992A0-98BE-4368-939C-60311D3868E2}"/>
                  </a:ext>
                </a:extLst>
              </p:cNvPr>
              <p:cNvSpPr txBox="1"/>
              <p:nvPr/>
            </p:nvSpPr>
            <p:spPr>
              <a:xfrm>
                <a:off x="6244471" y="1659172"/>
                <a:ext cx="4667551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∙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킹핀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경사각의 경우 보통 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5~10</a:t>
                </a:r>
                <a14:m>
                  <m:oMath xmlns:m="http://schemas.openxmlformats.org/officeDocument/2006/math">
                    <m:r>
                      <a:rPr lang="en-US" altLang="ko-KR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의 범위로 제작을 진행</a:t>
                </a:r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r>
                  <a:rPr lang="ko-KR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→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이번 프로젝트에서는 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9</a:t>
                </a:r>
                <a14:m>
                  <m:oMath xmlns:m="http://schemas.openxmlformats.org/officeDocument/2006/math">
                    <m:r>
                      <a:rPr lang="en-US" altLang="ko-KR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로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목표값으로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설계</a:t>
                </a:r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∙ 그에 따른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킹핀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오프셋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(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스크러브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반경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)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은 앞서 얘기한 바에 따라 최대한 작게 만들고 싶었지만 설계 과정을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거듭함에따라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강제적으로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스크러브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반경을 줄일 때 다른 파트와 어긋나는 부분이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많아졌음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.</a:t>
                </a:r>
              </a:p>
              <a:p>
                <a:r>
                  <a:rPr lang="ko-KR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→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최종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스크러브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반경의 설계목표는 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40mm.</a:t>
                </a:r>
              </a:p>
              <a:p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∙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주행중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구동력이 손실되지 않도록 하기위해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캠버각은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0</a:t>
                </a:r>
                <a14:m>
                  <m:oMath xmlns:m="http://schemas.openxmlformats.org/officeDocument/2006/math">
                    <m:r>
                      <a:rPr lang="en-US" altLang="ko-KR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를 목표로 설계 진행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8992A0-98BE-4368-939C-60311D386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471" y="1659172"/>
                <a:ext cx="4667551" cy="2631490"/>
              </a:xfrm>
              <a:prstGeom prst="rect">
                <a:avLst/>
              </a:prstGeom>
              <a:blipFill>
                <a:blip r:embed="rId3"/>
                <a:stretch>
                  <a:fillRect l="-522" t="-926" b="-18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1EF825-2BFE-4AA9-B915-ED168A70E785}"/>
                  </a:ext>
                </a:extLst>
              </p:cNvPr>
              <p:cNvSpPr txBox="1"/>
              <p:nvPr/>
            </p:nvSpPr>
            <p:spPr>
              <a:xfrm>
                <a:off x="6244471" y="4536344"/>
                <a:ext cx="4309530" cy="1246495"/>
              </a:xfrm>
              <a:prstGeom prst="rect">
                <a:avLst/>
              </a:prstGeom>
              <a:noFill/>
              <a:ln>
                <a:solidFill>
                  <a:schemeClr val="dk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하지만 구현과정에서 허브 및 브레이크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캘리퍼의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간섭으로 인해 처음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목표값보다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조금 증가한 값을 얻었다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.</a:t>
                </a:r>
              </a:p>
              <a:p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스크러브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반경 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: 40mm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r>
                  <a:rPr lang="ko-KR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→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r>
                  <a:rPr lang="en-US" altLang="ko-KR" sz="15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43.473mm</a:t>
                </a:r>
              </a:p>
              <a:p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킹핀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경사각 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: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9</a:t>
                </a:r>
                <a14:m>
                  <m:oMath xmlns:m="http://schemas.openxmlformats.org/officeDocument/2006/math">
                    <m:r>
                      <a:rPr lang="en-US" altLang="ko-KR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r>
                  <a:rPr lang="ko-KR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→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r>
                  <a:rPr lang="en-US" altLang="ko-KR" sz="15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9.076</a:t>
                </a:r>
                <a14:m>
                  <m:oMath xmlns:m="http://schemas.openxmlformats.org/officeDocument/2006/math">
                    <m:r>
                      <a:rPr lang="en-US" altLang="ko-KR" sz="15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ko-KR" altLang="en-US" sz="15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1EF825-2BFE-4AA9-B915-ED168A70E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471" y="4536344"/>
                <a:ext cx="4309530" cy="1246495"/>
              </a:xfrm>
              <a:prstGeom prst="rect">
                <a:avLst/>
              </a:prstGeom>
              <a:blipFill>
                <a:blip r:embed="rId4"/>
                <a:stretch>
                  <a:fillRect l="-423" b="-4348"/>
                </a:stretch>
              </a:blipFill>
              <a:ln>
                <a:solidFill>
                  <a:schemeClr val="dk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>
            <a:extLst>
              <a:ext uri="{FF2B5EF4-FFF2-40B4-BE49-F238E27FC236}">
                <a16:creationId xmlns:a16="http://schemas.microsoft.com/office/drawing/2014/main" id="{BEEE2ECA-F444-4726-9C4C-2BC130A2B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905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Design Process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18</a:t>
            </a:fld>
            <a:endParaRPr lang="ko-KR" altLang="en-US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D5F2275-F9BA-4C85-8978-416B256C8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812" y="1955381"/>
            <a:ext cx="4301726" cy="3611144"/>
          </a:xfrm>
          <a:prstGeom prst="rect">
            <a:avLst/>
          </a:prstGeom>
          <a:noFill/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521E05-0852-4B5D-AB6B-8F9614C79237}"/>
                  </a:ext>
                </a:extLst>
              </p:cNvPr>
              <p:cNvSpPr txBox="1"/>
              <p:nvPr/>
            </p:nvSpPr>
            <p:spPr>
              <a:xfrm>
                <a:off x="6244471" y="3137705"/>
                <a:ext cx="4309530" cy="1246495"/>
              </a:xfrm>
              <a:prstGeom prst="rect">
                <a:avLst/>
              </a:prstGeom>
              <a:noFill/>
              <a:ln>
                <a:solidFill>
                  <a:schemeClr val="dk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이번 프로젝트에서는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조향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바퀴의 복원력을 증가시키고 불안정한 주행을 방지하기위해 평균적으로 가해주는 캐스터각 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1~3</a:t>
                </a:r>
                <a14:m>
                  <m:oMath xmlns:m="http://schemas.openxmlformats.org/officeDocument/2006/math">
                    <m:r>
                      <a:rPr lang="en-US" altLang="ko-KR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보다 </a:t>
                </a:r>
                <a:r>
                  <a:rPr lang="ko-KR" altLang="en-US" sz="1500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높은값으로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설정</a:t>
                </a:r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캐스터각 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: 8</a:t>
                </a:r>
                <a14:m>
                  <m:oMath xmlns:m="http://schemas.openxmlformats.org/officeDocument/2006/math">
                    <m:r>
                      <a:rPr lang="en-US" altLang="ko-KR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altLang="ko-KR" sz="15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521E05-0852-4B5D-AB6B-8F9614C79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471" y="3137705"/>
                <a:ext cx="4309530" cy="1246495"/>
              </a:xfrm>
              <a:prstGeom prst="rect">
                <a:avLst/>
              </a:prstGeom>
              <a:blipFill>
                <a:blip r:embed="rId3"/>
                <a:stretch>
                  <a:fillRect l="-423" t="-485" b="-4369"/>
                </a:stretch>
              </a:blipFill>
              <a:ln>
                <a:solidFill>
                  <a:schemeClr val="dk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>
            <a:extLst>
              <a:ext uri="{FF2B5EF4-FFF2-40B4-BE49-F238E27FC236}">
                <a16:creationId xmlns:a16="http://schemas.microsoft.com/office/drawing/2014/main" id="{A629D5EE-2899-4558-9181-6689D7B12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900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47A959-3F7F-48B3-818C-1BAA7AFC2FE9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4BE1327-5201-4808-9DE7-ED6A6E513815}"/>
              </a:ext>
            </a:extLst>
          </p:cNvPr>
          <p:cNvCxnSpPr/>
          <p:nvPr/>
        </p:nvCxnSpPr>
        <p:spPr>
          <a:xfrm>
            <a:off x="580416" y="6302913"/>
            <a:ext cx="11031167" cy="0"/>
          </a:xfrm>
          <a:prstGeom prst="line">
            <a:avLst/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바닥글 개체 틀 54">
            <a:extLst>
              <a:ext uri="{FF2B5EF4-FFF2-40B4-BE49-F238E27FC236}">
                <a16:creationId xmlns:a16="http://schemas.microsoft.com/office/drawing/2014/main" id="{12720CEE-7373-446C-9D94-D27EAE6D4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6" name="슬라이드 번호 개체 틀 55">
            <a:extLst>
              <a:ext uri="{FF2B5EF4-FFF2-40B4-BE49-F238E27FC236}">
                <a16:creationId xmlns:a16="http://schemas.microsoft.com/office/drawing/2014/main" id="{2719A935-BA53-4805-BB7A-C20FBB77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9C7AFA-E9B8-4B16-ACC5-93749A41CB8F}"/>
              </a:ext>
            </a:extLst>
          </p:cNvPr>
          <p:cNvSpPr txBox="1"/>
          <p:nvPr/>
        </p:nvSpPr>
        <p:spPr>
          <a:xfrm>
            <a:off x="4635116" y="2428726"/>
            <a:ext cx="2921769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50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 </a:t>
            </a:r>
            <a:endParaRPr lang="en-US" altLang="ko-KR" sz="40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  <a:p>
            <a:pPr algn="ctr"/>
            <a:r>
              <a:rPr lang="en-US" altLang="ko-KR" sz="40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Optimization &amp; Analysis</a:t>
            </a:r>
            <a:endParaRPr lang="ko-KR" altLang="en-US" sz="50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68EEBC6-F343-4D48-87E0-337B782DC2FB}"/>
              </a:ext>
            </a:extLst>
          </p:cNvPr>
          <p:cNvCxnSpPr>
            <a:cxnSpLocks/>
          </p:cNvCxnSpPr>
          <p:nvPr/>
        </p:nvCxnSpPr>
        <p:spPr>
          <a:xfrm>
            <a:off x="4685751" y="4510355"/>
            <a:ext cx="2820498" cy="0"/>
          </a:xfrm>
          <a:prstGeom prst="line">
            <a:avLst/>
          </a:prstGeom>
          <a:ln w="127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3EC78B6C-2E10-49CC-98DE-4B6AB17D6255}"/>
              </a:ext>
            </a:extLst>
          </p:cNvPr>
          <p:cNvCxnSpPr>
            <a:cxnSpLocks/>
          </p:cNvCxnSpPr>
          <p:nvPr/>
        </p:nvCxnSpPr>
        <p:spPr>
          <a:xfrm>
            <a:off x="4685751" y="2428726"/>
            <a:ext cx="2820498" cy="0"/>
          </a:xfrm>
          <a:prstGeom prst="line">
            <a:avLst/>
          </a:prstGeom>
          <a:ln w="127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89631599-B582-4062-8AA7-F9F26C731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070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47A959-3F7F-48B3-818C-1BAA7AFC2FE9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597CE-1A94-450D-882C-6F9038F5BE2A}"/>
              </a:ext>
            </a:extLst>
          </p:cNvPr>
          <p:cNvSpPr txBox="1"/>
          <p:nvPr/>
        </p:nvSpPr>
        <p:spPr>
          <a:xfrm>
            <a:off x="580416" y="1183185"/>
            <a:ext cx="1703480" cy="8002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52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Index</a:t>
            </a:r>
            <a:endParaRPr lang="ko-KR" altLang="en-US" sz="52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952DA-11C6-42DC-A379-528D285F815F}"/>
              </a:ext>
            </a:extLst>
          </p:cNvPr>
          <p:cNvSpPr txBox="1"/>
          <p:nvPr/>
        </p:nvSpPr>
        <p:spPr>
          <a:xfrm>
            <a:off x="655645" y="1021602"/>
            <a:ext cx="894797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05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Car Steering Part</a:t>
            </a:r>
            <a:endParaRPr lang="ko-KR" altLang="en-US" sz="105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F54DA165-1EF5-46B8-9D1B-211E04CF773D}"/>
              </a:ext>
            </a:extLst>
          </p:cNvPr>
          <p:cNvGrpSpPr/>
          <p:nvPr/>
        </p:nvGrpSpPr>
        <p:grpSpPr>
          <a:xfrm>
            <a:off x="1754427" y="2647376"/>
            <a:ext cx="8702492" cy="1563247"/>
            <a:chOff x="3533960" y="3051953"/>
            <a:chExt cx="7348874" cy="1036474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C967343C-CABB-4C88-B3AD-230763B00240}"/>
                </a:ext>
              </a:extLst>
            </p:cNvPr>
            <p:cNvGrpSpPr/>
            <p:nvPr/>
          </p:nvGrpSpPr>
          <p:grpSpPr>
            <a:xfrm>
              <a:off x="5722360" y="3051953"/>
              <a:ext cx="625475" cy="615553"/>
              <a:chOff x="3927475" y="2766203"/>
              <a:chExt cx="625475" cy="61555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EF3B06-A413-429C-92BF-83D5EF2233D6}"/>
                  </a:ext>
                </a:extLst>
              </p:cNvPr>
              <p:cNvSpPr txBox="1"/>
              <p:nvPr/>
            </p:nvSpPr>
            <p:spPr>
              <a:xfrm>
                <a:off x="3971819" y="2766203"/>
                <a:ext cx="5482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4000" spc="-300" dirty="0">
                    <a:ln>
                      <a:solidFill>
                        <a:schemeClr val="bg1">
                          <a:lumMod val="95000"/>
                          <a:alpha val="0"/>
                        </a:schemeClr>
                      </a:solidFill>
                    </a:ln>
                    <a:solidFill>
                      <a:srgbClr val="2A2A2A"/>
                    </a:solidFill>
                    <a:latin typeface="Noto Sans CJK KR Black" panose="020B0A00000000000000" pitchFamily="34" charset="-127"/>
                    <a:ea typeface="Noto Sans CJK KR Black" panose="020B0A00000000000000" pitchFamily="34" charset="-127"/>
                  </a:rPr>
                  <a:t>02</a:t>
                </a:r>
                <a:endParaRPr lang="ko-KR" altLang="en-US" sz="4000" spc="-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CJK KR Black" panose="020B0A00000000000000" pitchFamily="34" charset="-127"/>
                  <a:ea typeface="Noto Sans CJK KR Black" panose="020B0A00000000000000" pitchFamily="34" charset="-127"/>
                </a:endParaRPr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5E04B781-B81C-4888-B7B7-65D6D1F5DF98}"/>
                  </a:ext>
                </a:extLst>
              </p:cNvPr>
              <p:cNvSpPr/>
              <p:nvPr/>
            </p:nvSpPr>
            <p:spPr>
              <a:xfrm>
                <a:off x="3948440" y="3140724"/>
                <a:ext cx="594985" cy="197792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0" name="직선 연결선 9">
                <a:extLst>
                  <a:ext uri="{FF2B5EF4-FFF2-40B4-BE49-F238E27FC236}">
                    <a16:creationId xmlns:a16="http://schemas.microsoft.com/office/drawing/2014/main" id="{71174D7F-B1F7-4C72-B472-80E693FB1228}"/>
                  </a:ext>
                </a:extLst>
              </p:cNvPr>
              <p:cNvCxnSpPr/>
              <p:nvPr/>
            </p:nvCxnSpPr>
            <p:spPr>
              <a:xfrm>
                <a:off x="3927475" y="3140724"/>
                <a:ext cx="625475" cy="0"/>
              </a:xfrm>
              <a:prstGeom prst="line">
                <a:avLst/>
              </a:prstGeom>
              <a:ln>
                <a:solidFill>
                  <a:srgbClr val="2A2A2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BA05B583-9115-4B3E-8DB0-A74B4C03F0C0}"/>
                </a:ext>
              </a:extLst>
            </p:cNvPr>
            <p:cNvGrpSpPr/>
            <p:nvPr/>
          </p:nvGrpSpPr>
          <p:grpSpPr>
            <a:xfrm>
              <a:off x="7910760" y="3051953"/>
              <a:ext cx="625475" cy="615553"/>
              <a:chOff x="3927475" y="2766203"/>
              <a:chExt cx="625475" cy="61555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FF1DB5A-E77A-4BE7-8299-4B9CBAF91A96}"/>
                  </a:ext>
                </a:extLst>
              </p:cNvPr>
              <p:cNvSpPr txBox="1"/>
              <p:nvPr/>
            </p:nvSpPr>
            <p:spPr>
              <a:xfrm>
                <a:off x="3937386" y="2766203"/>
                <a:ext cx="5482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4000" spc="-300" dirty="0">
                    <a:ln>
                      <a:solidFill>
                        <a:schemeClr val="bg1">
                          <a:lumMod val="95000"/>
                          <a:alpha val="0"/>
                        </a:schemeClr>
                      </a:solidFill>
                    </a:ln>
                    <a:solidFill>
                      <a:srgbClr val="2A2A2A"/>
                    </a:solidFill>
                    <a:latin typeface="Noto Sans CJK KR Black" panose="020B0A00000000000000" pitchFamily="34" charset="-127"/>
                    <a:ea typeface="Noto Sans CJK KR Black" panose="020B0A00000000000000" pitchFamily="34" charset="-127"/>
                  </a:rPr>
                  <a:t>03</a:t>
                </a:r>
                <a:endParaRPr lang="ko-KR" altLang="en-US" sz="4000" spc="-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CJK KR Black" panose="020B0A00000000000000" pitchFamily="34" charset="-127"/>
                  <a:ea typeface="Noto Sans CJK KR Black" panose="020B0A00000000000000" pitchFamily="34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B8602241-DAB9-477F-A606-58EDE9391E42}"/>
                  </a:ext>
                </a:extLst>
              </p:cNvPr>
              <p:cNvSpPr/>
              <p:nvPr/>
            </p:nvSpPr>
            <p:spPr>
              <a:xfrm>
                <a:off x="3948440" y="3140724"/>
                <a:ext cx="594985" cy="197792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4AC92A4-3CD0-41F3-8B0B-9A99694F4381}"/>
                  </a:ext>
                </a:extLst>
              </p:cNvPr>
              <p:cNvCxnSpPr/>
              <p:nvPr/>
            </p:nvCxnSpPr>
            <p:spPr>
              <a:xfrm>
                <a:off x="3927475" y="3140724"/>
                <a:ext cx="625475" cy="0"/>
              </a:xfrm>
              <a:prstGeom prst="line">
                <a:avLst/>
              </a:prstGeom>
              <a:ln>
                <a:solidFill>
                  <a:srgbClr val="2A2A2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ACEE632-CB9B-4B29-A10C-76F30096E841}"/>
                </a:ext>
              </a:extLst>
            </p:cNvPr>
            <p:cNvGrpSpPr/>
            <p:nvPr/>
          </p:nvGrpSpPr>
          <p:grpSpPr>
            <a:xfrm>
              <a:off x="10099161" y="3051953"/>
              <a:ext cx="646811" cy="615553"/>
              <a:chOff x="3934618" y="2766203"/>
              <a:chExt cx="646811" cy="61555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AEE5665-C8DE-4662-B9BF-46E98EB0B88A}"/>
                  </a:ext>
                </a:extLst>
              </p:cNvPr>
              <p:cNvSpPr txBox="1"/>
              <p:nvPr/>
            </p:nvSpPr>
            <p:spPr>
              <a:xfrm>
                <a:off x="3957530" y="2766203"/>
                <a:ext cx="58669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4000" spc="-150" dirty="0">
                    <a:ln>
                      <a:solidFill>
                        <a:schemeClr val="bg1">
                          <a:lumMod val="95000"/>
                          <a:alpha val="0"/>
                        </a:schemeClr>
                      </a:solidFill>
                    </a:ln>
                    <a:solidFill>
                      <a:srgbClr val="2A2A2A"/>
                    </a:solidFill>
                    <a:latin typeface="Noto Sans CJK KR Black" panose="020B0A00000000000000" pitchFamily="34" charset="-127"/>
                    <a:ea typeface="Noto Sans CJK KR Black" panose="020B0A00000000000000" pitchFamily="34" charset="-127"/>
                  </a:rPr>
                  <a:t>04</a:t>
                </a:r>
                <a:endParaRPr lang="ko-KR" altLang="en-US" sz="4000" spc="-15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CJK KR Black" panose="020B0A00000000000000" pitchFamily="34" charset="-127"/>
                  <a:ea typeface="Noto Sans CJK KR Black" panose="020B0A00000000000000" pitchFamily="34" charset="-127"/>
                </a:endParaRPr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8E90CFDA-F683-4A99-8399-670C73D532FC}"/>
                  </a:ext>
                </a:extLst>
              </p:cNvPr>
              <p:cNvSpPr/>
              <p:nvPr/>
            </p:nvSpPr>
            <p:spPr>
              <a:xfrm>
                <a:off x="3948440" y="3140724"/>
                <a:ext cx="594985" cy="197792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8CA34EAD-169A-4511-BA8A-6D1E5EFBC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4618" y="3140724"/>
                <a:ext cx="646811" cy="0"/>
              </a:xfrm>
              <a:prstGeom prst="line">
                <a:avLst/>
              </a:prstGeom>
              <a:ln>
                <a:solidFill>
                  <a:srgbClr val="2A2A2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356F53A3-096B-4251-97A6-C6443A0E5D64}"/>
                </a:ext>
              </a:extLst>
            </p:cNvPr>
            <p:cNvGrpSpPr/>
            <p:nvPr/>
          </p:nvGrpSpPr>
          <p:grpSpPr>
            <a:xfrm>
              <a:off x="3533960" y="3051953"/>
              <a:ext cx="625475" cy="615553"/>
              <a:chOff x="1784350" y="2766203"/>
              <a:chExt cx="625475" cy="61555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2602DBB-6D74-4E33-AABB-5690B4DDC14E}"/>
                  </a:ext>
                </a:extLst>
              </p:cNvPr>
              <p:cNvSpPr txBox="1"/>
              <p:nvPr/>
            </p:nvSpPr>
            <p:spPr>
              <a:xfrm>
                <a:off x="1828694" y="2766203"/>
                <a:ext cx="5482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4000" spc="-300" dirty="0">
                    <a:ln>
                      <a:solidFill>
                        <a:schemeClr val="bg1">
                          <a:lumMod val="95000"/>
                          <a:alpha val="0"/>
                        </a:schemeClr>
                      </a:solidFill>
                    </a:ln>
                    <a:solidFill>
                      <a:srgbClr val="2A2A2A"/>
                    </a:solidFill>
                    <a:latin typeface="Noto Sans CJK KR Black" panose="020B0A00000000000000" pitchFamily="34" charset="-127"/>
                    <a:ea typeface="Noto Sans CJK KR Black" panose="020B0A00000000000000" pitchFamily="34" charset="-127"/>
                  </a:rPr>
                  <a:t>01</a:t>
                </a:r>
                <a:endParaRPr lang="ko-KR" altLang="en-US" sz="4000" spc="-30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CJK KR Black" panose="020B0A00000000000000" pitchFamily="34" charset="-127"/>
                  <a:ea typeface="Noto Sans CJK KR Black" panose="020B0A00000000000000" pitchFamily="34" charset="-127"/>
                </a:endParaRPr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E36FCC8D-8231-483F-835B-BF00CD6A2571}"/>
                  </a:ext>
                </a:extLst>
              </p:cNvPr>
              <p:cNvSpPr/>
              <p:nvPr/>
            </p:nvSpPr>
            <p:spPr>
              <a:xfrm>
                <a:off x="1805315" y="3140724"/>
                <a:ext cx="594985" cy="197792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0A2E2DE4-0000-4BD8-82BF-E236D3BD461E}"/>
                  </a:ext>
                </a:extLst>
              </p:cNvPr>
              <p:cNvCxnSpPr/>
              <p:nvPr/>
            </p:nvCxnSpPr>
            <p:spPr>
              <a:xfrm>
                <a:off x="1784350" y="3140724"/>
                <a:ext cx="625475" cy="0"/>
              </a:xfrm>
              <a:prstGeom prst="line">
                <a:avLst/>
              </a:prstGeom>
              <a:ln>
                <a:solidFill>
                  <a:srgbClr val="2A2A2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40210F85-5658-4A67-BBB6-55F20FFAAB06}"/>
                </a:ext>
              </a:extLst>
            </p:cNvPr>
            <p:cNvGrpSpPr/>
            <p:nvPr/>
          </p:nvGrpSpPr>
          <p:grpSpPr>
            <a:xfrm>
              <a:off x="3533960" y="3467666"/>
              <a:ext cx="5789739" cy="461610"/>
              <a:chOff x="2489993" y="3049017"/>
              <a:chExt cx="5789739" cy="46161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2DCE17-9034-4790-9896-6CE83E9485C9}"/>
                  </a:ext>
                </a:extLst>
              </p:cNvPr>
              <p:cNvSpPr txBox="1"/>
              <p:nvPr/>
            </p:nvSpPr>
            <p:spPr>
              <a:xfrm>
                <a:off x="2489993" y="3049017"/>
                <a:ext cx="846800" cy="153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500" spc="-8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2A2A2A"/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Introduction</a:t>
                </a:r>
                <a:endParaRPr lang="ko-KR" altLang="en-US" sz="15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0005D4A-CC9A-4BDF-8440-CC1FCA33D227}"/>
                  </a:ext>
                </a:extLst>
              </p:cNvPr>
              <p:cNvSpPr txBox="1"/>
              <p:nvPr/>
            </p:nvSpPr>
            <p:spPr>
              <a:xfrm>
                <a:off x="4678312" y="3243256"/>
                <a:ext cx="1139445" cy="1224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sz="1200" spc="-8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ADADAD"/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1.  Suspension Arm </a:t>
                </a:r>
                <a:endParaRPr lang="ko-KR" altLang="en-US" sz="12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ADADAD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4973949-E39A-4EE6-8B2E-83D2270FC9C1}"/>
                  </a:ext>
                </a:extLst>
              </p:cNvPr>
              <p:cNvSpPr txBox="1"/>
              <p:nvPr/>
            </p:nvSpPr>
            <p:spPr>
              <a:xfrm>
                <a:off x="4678310" y="3388190"/>
                <a:ext cx="1045946" cy="1224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sz="1200" spc="-8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ADADAD"/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2. Knuckle</a:t>
                </a:r>
                <a:endParaRPr lang="ko-KR" altLang="en-US" sz="12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ADADAD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6F47DEE-A23D-4F0A-899E-DD684B1A6D40}"/>
                  </a:ext>
                </a:extLst>
              </p:cNvPr>
              <p:cNvSpPr txBox="1"/>
              <p:nvPr/>
            </p:nvSpPr>
            <p:spPr>
              <a:xfrm>
                <a:off x="6859648" y="3243257"/>
                <a:ext cx="1228486" cy="1224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sz="1200" spc="-8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ADADAD"/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1  Suspension Arm</a:t>
                </a:r>
                <a:endParaRPr lang="ko-KR" altLang="en-US" sz="12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ADADAD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6553090-4B9C-401E-AD42-88571B994257}"/>
                  </a:ext>
                </a:extLst>
              </p:cNvPr>
              <p:cNvSpPr txBox="1"/>
              <p:nvPr/>
            </p:nvSpPr>
            <p:spPr>
              <a:xfrm>
                <a:off x="6859647" y="3388190"/>
                <a:ext cx="1420085" cy="1224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ko-KR" sz="1200" spc="-8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ADADAD"/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2. Knuckle</a:t>
                </a:r>
                <a:endParaRPr lang="ko-KR" altLang="en-US" sz="12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ADADAD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248106C9-A82E-4EB5-ABE0-D0BACF65B4DB}"/>
                </a:ext>
              </a:extLst>
            </p:cNvPr>
            <p:cNvGrpSpPr/>
            <p:nvPr/>
          </p:nvGrpSpPr>
          <p:grpSpPr>
            <a:xfrm>
              <a:off x="5722278" y="3467666"/>
              <a:ext cx="1046195" cy="620761"/>
              <a:chOff x="2489911" y="3049017"/>
              <a:chExt cx="1046195" cy="62076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F84D9C-3CE2-4ED2-99CD-B946A4C15CFE}"/>
                  </a:ext>
                </a:extLst>
              </p:cNvPr>
              <p:cNvSpPr txBox="1"/>
              <p:nvPr/>
            </p:nvSpPr>
            <p:spPr>
              <a:xfrm>
                <a:off x="2489993" y="3049017"/>
                <a:ext cx="1046113" cy="153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500" spc="-8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2A2A2A"/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Design Process</a:t>
                </a:r>
                <a:endParaRPr lang="ko-KR" altLang="en-US" sz="15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0161028-8410-4C49-9DF9-11AC0C50EDEA}"/>
                  </a:ext>
                </a:extLst>
              </p:cNvPr>
              <p:cNvSpPr txBox="1"/>
              <p:nvPr/>
            </p:nvSpPr>
            <p:spPr>
              <a:xfrm>
                <a:off x="2489911" y="3547340"/>
                <a:ext cx="55" cy="122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altLang="ko-KR" sz="12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ADADAD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5D38F8-7CDB-42BC-911B-7E0F708FA7CA}"/>
                </a:ext>
              </a:extLst>
            </p:cNvPr>
            <p:cNvSpPr txBox="1"/>
            <p:nvPr/>
          </p:nvSpPr>
          <p:spPr>
            <a:xfrm>
              <a:off x="7905882" y="3467665"/>
              <a:ext cx="1621963" cy="153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15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Optimization &amp; Analysis</a:t>
              </a:r>
              <a:endParaRPr lang="ko-KR" altLang="en-US" sz="15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D46431C-AC25-4FD2-B19C-DF5EB28AD319}"/>
                </a:ext>
              </a:extLst>
            </p:cNvPr>
            <p:cNvSpPr txBox="1"/>
            <p:nvPr/>
          </p:nvSpPr>
          <p:spPr>
            <a:xfrm>
              <a:off x="10122073" y="3467666"/>
              <a:ext cx="760761" cy="153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15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Conclusion</a:t>
              </a:r>
              <a:endParaRPr lang="ko-KR" altLang="en-US" sz="15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4BE1327-5201-4808-9DE7-ED6A6E513815}"/>
              </a:ext>
            </a:extLst>
          </p:cNvPr>
          <p:cNvCxnSpPr/>
          <p:nvPr/>
        </p:nvCxnSpPr>
        <p:spPr>
          <a:xfrm>
            <a:off x="580416" y="6302913"/>
            <a:ext cx="11031167" cy="0"/>
          </a:xfrm>
          <a:prstGeom prst="line">
            <a:avLst/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바닥글 개체 틀 54">
            <a:extLst>
              <a:ext uri="{FF2B5EF4-FFF2-40B4-BE49-F238E27FC236}">
                <a16:creationId xmlns:a16="http://schemas.microsoft.com/office/drawing/2014/main" id="{12720CEE-7373-446C-9D94-D27EAE6D4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6" name="슬라이드 번호 개체 틀 55">
            <a:extLst>
              <a:ext uri="{FF2B5EF4-FFF2-40B4-BE49-F238E27FC236}">
                <a16:creationId xmlns:a16="http://schemas.microsoft.com/office/drawing/2014/main" id="{2719A935-BA53-4805-BB7A-C20FBB77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</a:t>
            </a:fld>
            <a:endParaRPr lang="ko-KR" altLang="en-US" dirty="0"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FBDA1336-B0DC-4912-AC01-071FA0179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889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20</a:t>
            </a:fld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1B4447F-A70A-4B51-A77B-C85EEFC22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40" y="1776994"/>
            <a:ext cx="4143375" cy="21621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848CFE4-D3D6-408D-9967-379CDE04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6" y="3976811"/>
            <a:ext cx="4143376" cy="1304925"/>
          </a:xfrm>
          <a:prstGeom prst="rect">
            <a:avLst/>
          </a:prstGeom>
        </p:spPr>
      </p:pic>
      <p:pic>
        <p:nvPicPr>
          <p:cNvPr id="34" name="그림 33" descr="텍스트이(가) 표시된 사진&#10;&#10;자동 생성된 설명">
            <a:extLst>
              <a:ext uri="{FF2B5EF4-FFF2-40B4-BE49-F238E27FC236}">
                <a16:creationId xmlns:a16="http://schemas.microsoft.com/office/drawing/2014/main" id="{F524C281-1B36-47F1-B08E-FF48DF47F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01" y="2815614"/>
            <a:ext cx="1533525" cy="6000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3D26AE1-5FE5-4D8E-BD1E-D028DC02166E}"/>
              </a:ext>
            </a:extLst>
          </p:cNvPr>
          <p:cNvSpPr txBox="1"/>
          <p:nvPr/>
        </p:nvSpPr>
        <p:spPr>
          <a:xfrm>
            <a:off x="5278856" y="2910170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ko-KR" sz="1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본 최적화는 정적 하중상태에서의 모델을 대상으로 하였으며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어퍼암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(Upper Arm)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최적화를 위해서는 브라켓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(bracket)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가해지는 힘을 알아야함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endParaRPr lang="en-US" altLang="ko-KR" sz="1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직접 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Baja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차의 하중을 측정하기 어려워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Baja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차의 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Load analysis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논문을 인용하여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하중 값을 계산함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lang="ko-KR" altLang="en-US" sz="14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어퍼암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(Upper Arm)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형태는 논문과 다르나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브라켓에 걸리는 하중은 동일하게 가정하였으므로 하중 값 사용 가능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F9256E-3510-42E5-9C46-6BE5E33DADEC}"/>
              </a:ext>
            </a:extLst>
          </p:cNvPr>
          <p:cNvSpPr txBox="1"/>
          <p:nvPr/>
        </p:nvSpPr>
        <p:spPr>
          <a:xfrm>
            <a:off x="1107526" y="5432304"/>
            <a:ext cx="421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[upper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가해지는 하중과 반력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FBD]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0E82815-0484-467D-BEB3-71FCD827CEC5}"/>
              </a:ext>
            </a:extLst>
          </p:cNvPr>
          <p:cNvSpPr/>
          <p:nvPr/>
        </p:nvSpPr>
        <p:spPr>
          <a:xfrm flipH="1">
            <a:off x="6535263" y="2450068"/>
            <a:ext cx="3236274" cy="282858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최적화하기 위한 하중 조건</a:t>
            </a:r>
          </a:p>
        </p:txBody>
      </p:sp>
    </p:spTree>
    <p:extLst>
      <p:ext uri="{BB962C8B-B14F-4D97-AF65-F5344CB8AC3E}">
        <p14:creationId xmlns:p14="http://schemas.microsoft.com/office/powerpoint/2010/main" val="3695561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21</a:t>
            </a:fld>
            <a:endParaRPr lang="ko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D26AE1-5FE5-4D8E-BD1E-D028DC02166E}"/>
              </a:ext>
            </a:extLst>
          </p:cNvPr>
          <p:cNvSpPr txBox="1"/>
          <p:nvPr/>
        </p:nvSpPr>
        <p:spPr>
          <a:xfrm>
            <a:off x="1199627" y="4308691"/>
            <a:ext cx="1003774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Inspire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최적화 대상에 적절한 하중을 주기위해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Upper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지면의 각도를 측정 후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값을 이용하여 힘의 벡터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(vector)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계산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논문에서 인용한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x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방향 하중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= 203.25 N,  y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방향 하중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= 351.25 N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이므로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lang="ko-KR" altLang="en-US" sz="150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브라켓에 수직으로 작용하는 하중 </a:t>
            </a:r>
            <a:endParaRPr lang="en-US" altLang="ko-KR" sz="1500" u="sng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ACF6125-E778-4727-8A50-DFC54E04D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846" y="1515466"/>
            <a:ext cx="2899368" cy="279322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9094DBF-C6A5-42D4-B9E2-1A3939FD6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27" y="1638546"/>
            <a:ext cx="3925345" cy="25470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9D661AC-90D9-4F75-9B5C-69CF3282F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710" y="1817173"/>
            <a:ext cx="2965662" cy="224671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5D7F5D86-369A-4D89-9B5C-DA6C02A5E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596" y="5424601"/>
            <a:ext cx="4130746" cy="3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50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22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D6226A-757C-4CCB-8119-A77ECDEAC20C}"/>
              </a:ext>
            </a:extLst>
          </p:cNvPr>
          <p:cNvSpPr txBox="1"/>
          <p:nvPr/>
        </p:nvSpPr>
        <p:spPr>
          <a:xfrm>
            <a:off x="984847" y="2494487"/>
            <a:ext cx="73873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어떤 물체가 힘을 받을 때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모양이나 부피 변형에 대해 저항하려는 성질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강성이 큰 물체는 같은 힘이 대하여 작은 변형이 생기며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강성이 무한한 물체는 어떠한 힘에도 변형하지 않으며 이를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강체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＇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라고 함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⇒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suspension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같은 하중 지지부에 있어서 </a:t>
            </a:r>
            <a:r>
              <a:rPr lang="ko-KR" altLang="en-US" sz="15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강성의 증가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차체 전체에  </a:t>
            </a:r>
            <a:r>
              <a:rPr lang="ko-KR" altLang="en-US" sz="15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안정성을 크게 높임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따라서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suspension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upper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low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최적화 목표를 강성 최대화로 설정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⇒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또한 강성을 증가시키면서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질량을 감소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시킬 수 있다면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생산성과 경제성에 있어서 매우 좋은 효과를 낼 수 있음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3C2BA15C-7658-42A2-980B-D9F9A26D562B}"/>
              </a:ext>
            </a:extLst>
          </p:cNvPr>
          <p:cNvSpPr/>
          <p:nvPr/>
        </p:nvSpPr>
        <p:spPr>
          <a:xfrm flipH="1">
            <a:off x="1044109" y="1768650"/>
            <a:ext cx="2901509" cy="500890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강성 </a:t>
            </a:r>
            <a:r>
              <a:rPr lang="en-US" altLang="ko-KR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(stiffness)</a:t>
            </a:r>
            <a:endParaRPr lang="ko-KR" altLang="en-US" sz="20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CAA0855-7747-408C-9CA3-D6A2B7B3B734}"/>
              </a:ext>
            </a:extLst>
          </p:cNvPr>
          <p:cNvGrpSpPr/>
          <p:nvPr/>
        </p:nvGrpSpPr>
        <p:grpSpPr>
          <a:xfrm>
            <a:off x="8604606" y="3718681"/>
            <a:ext cx="1281825" cy="1301213"/>
            <a:chOff x="1498060" y="2649983"/>
            <a:chExt cx="1579123" cy="1579123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34BA1D57-B0D7-4B53-A951-6FBF7934E106}"/>
                </a:ext>
              </a:extLst>
            </p:cNvPr>
            <p:cNvSpPr/>
            <p:nvPr/>
          </p:nvSpPr>
          <p:spPr>
            <a:xfrm>
              <a:off x="1528468" y="2650302"/>
              <a:ext cx="1468876" cy="1468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maximize</a:t>
              </a:r>
            </a:p>
            <a:p>
              <a:pPr algn="ctr"/>
              <a:r>
                <a:rPr lang="en-US" altLang="ko-KR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stiffness</a:t>
              </a:r>
              <a:endParaRPr lang="ko-KR" altLang="en-US" sz="16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6A0A6CDC-BBE6-40AE-8C4C-61747DBEE1AD}"/>
                </a:ext>
              </a:extLst>
            </p:cNvPr>
            <p:cNvSpPr/>
            <p:nvPr/>
          </p:nvSpPr>
          <p:spPr>
            <a:xfrm>
              <a:off x="1498060" y="2649983"/>
              <a:ext cx="1579123" cy="1579123"/>
            </a:xfrm>
            <a:prstGeom prst="ellipse">
              <a:avLst/>
            </a:prstGeom>
            <a:noFill/>
            <a:ln w="9525">
              <a:solidFill>
                <a:srgbClr val="2A2A2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3F5BEBF-01F1-4D60-90B8-C09180D1EA9E}"/>
              </a:ext>
            </a:extLst>
          </p:cNvPr>
          <p:cNvGrpSpPr/>
          <p:nvPr/>
        </p:nvGrpSpPr>
        <p:grpSpPr>
          <a:xfrm>
            <a:off x="10186387" y="3718681"/>
            <a:ext cx="1281825" cy="1301213"/>
            <a:chOff x="1498060" y="2649983"/>
            <a:chExt cx="1579123" cy="1579123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D9249F9C-6BF2-4CE6-AF06-F8E394E014C6}"/>
                </a:ext>
              </a:extLst>
            </p:cNvPr>
            <p:cNvSpPr/>
            <p:nvPr/>
          </p:nvSpPr>
          <p:spPr>
            <a:xfrm>
              <a:off x="1553184" y="2649983"/>
              <a:ext cx="1468876" cy="1468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20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en-US" altLang="ko-KR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mass</a:t>
              </a:r>
            </a:p>
            <a:p>
              <a:pPr algn="ctr"/>
              <a:r>
                <a:rPr lang="en-US" altLang="ko-KR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reduction</a:t>
              </a:r>
              <a:endParaRPr lang="ko-KR" altLang="en-US" sz="16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AD7B97F4-2276-4998-8499-9CDB28E02568}"/>
                </a:ext>
              </a:extLst>
            </p:cNvPr>
            <p:cNvSpPr/>
            <p:nvPr/>
          </p:nvSpPr>
          <p:spPr>
            <a:xfrm>
              <a:off x="1498060" y="2649983"/>
              <a:ext cx="1579123" cy="1579123"/>
            </a:xfrm>
            <a:prstGeom prst="ellipse">
              <a:avLst/>
            </a:prstGeom>
            <a:noFill/>
            <a:ln w="9525">
              <a:solidFill>
                <a:srgbClr val="2A2A2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470955C4-447F-41C0-966D-F937F15B1AB4}"/>
              </a:ext>
            </a:extLst>
          </p:cNvPr>
          <p:cNvSpPr/>
          <p:nvPr/>
        </p:nvSpPr>
        <p:spPr>
          <a:xfrm flipH="1">
            <a:off x="9060278" y="2906147"/>
            <a:ext cx="1767021" cy="398771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Objective</a:t>
            </a:r>
            <a:endParaRPr lang="ko-KR" altLang="en-US" sz="20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1C646A81-EF8A-4435-AFB2-F08272FD4D5E}"/>
              </a:ext>
            </a:extLst>
          </p:cNvPr>
          <p:cNvCxnSpPr>
            <a:cxnSpLocks/>
          </p:cNvCxnSpPr>
          <p:nvPr/>
        </p:nvCxnSpPr>
        <p:spPr>
          <a:xfrm flipH="1">
            <a:off x="9660611" y="3379215"/>
            <a:ext cx="163064" cy="271500"/>
          </a:xfrm>
          <a:prstGeom prst="line">
            <a:avLst/>
          </a:prstGeom>
          <a:ln w="9525">
            <a:solidFill>
              <a:srgbClr val="2A2A2A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F0A017C9-57CD-42EC-912F-05733E432A30}"/>
              </a:ext>
            </a:extLst>
          </p:cNvPr>
          <p:cNvCxnSpPr>
            <a:cxnSpLocks/>
          </p:cNvCxnSpPr>
          <p:nvPr/>
        </p:nvCxnSpPr>
        <p:spPr>
          <a:xfrm>
            <a:off x="10118828" y="3382431"/>
            <a:ext cx="204354" cy="269487"/>
          </a:xfrm>
          <a:prstGeom prst="line">
            <a:avLst/>
          </a:prstGeom>
          <a:ln w="9525">
            <a:solidFill>
              <a:srgbClr val="2A2A2A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545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23</a:t>
            </a:fld>
            <a:endParaRPr lang="ko-KR" altLang="en-US" dirty="0"/>
          </a:p>
        </p:txBody>
      </p:sp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F9424056-A03D-45F8-B602-107C72A9C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42" y="1510212"/>
            <a:ext cx="2543049" cy="340042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9B0820E-3C56-4D04-A0C0-AB839323F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86" y="1476537"/>
            <a:ext cx="6877182" cy="34004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00F66D-D209-4104-9E03-BD466CE160AD}"/>
              </a:ext>
            </a:extLst>
          </p:cNvPr>
          <p:cNvSpPr txBox="1"/>
          <p:nvPr/>
        </p:nvSpPr>
        <p:spPr>
          <a:xfrm>
            <a:off x="1352097" y="5379529"/>
            <a:ext cx="41147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앞에서 계산한 벡터를 이용하여 하중 조건 설정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두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Joint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하중이 적절히 받도록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커넥터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이용하여 하중 적용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B6268F-A5C2-43BA-8E31-8C5675BACD00}"/>
              </a:ext>
            </a:extLst>
          </p:cNvPr>
          <p:cNvSpPr txBox="1"/>
          <p:nvPr/>
        </p:nvSpPr>
        <p:spPr>
          <a:xfrm>
            <a:off x="6889741" y="5348752"/>
            <a:ext cx="44640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유형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토폴로지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목표질량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디자인 영역의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30%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설정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⇒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질량을 감소시킴과 동시에 강성을 최대화 하도록 함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C3412-04CA-4CC4-B2DC-223B2C77318A}"/>
              </a:ext>
            </a:extLst>
          </p:cNvPr>
          <p:cNvSpPr txBox="1"/>
          <p:nvPr/>
        </p:nvSpPr>
        <p:spPr>
          <a:xfrm>
            <a:off x="9164048" y="4979815"/>
            <a:ext cx="14075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최적화 실행창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]</a:t>
            </a:r>
            <a:endParaRPr lang="ko-KR" altLang="en-US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989CF-6818-4E04-B0E9-4057F9A6F300}"/>
              </a:ext>
            </a:extLst>
          </p:cNvPr>
          <p:cNvSpPr txBox="1"/>
          <p:nvPr/>
        </p:nvSpPr>
        <p:spPr>
          <a:xfrm>
            <a:off x="1540011" y="4966664"/>
            <a:ext cx="24485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설정한 하중의 크기와 방향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]</a:t>
            </a:r>
            <a:endParaRPr lang="ko-KR" altLang="en-US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4261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24</a:t>
            </a:fld>
            <a:endParaRPr lang="ko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D26AE1-5FE5-4D8E-BD1E-D028DC02166E}"/>
              </a:ext>
            </a:extLst>
          </p:cNvPr>
          <p:cNvSpPr txBox="1"/>
          <p:nvPr/>
        </p:nvSpPr>
        <p:spPr>
          <a:xfrm>
            <a:off x="2088859" y="4560537"/>
            <a:ext cx="1035030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[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최적화가 완료된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Upper arm]                                                                             [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PolyNURBS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맞춤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]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B6268F-A5C2-43BA-8E31-8C5675BACD00}"/>
              </a:ext>
            </a:extLst>
          </p:cNvPr>
          <p:cNvSpPr txBox="1"/>
          <p:nvPr/>
        </p:nvSpPr>
        <p:spPr>
          <a:xfrm>
            <a:off x="2584508" y="5006534"/>
            <a:ext cx="7022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최적화가 끝난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upper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형상을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PolyNURBS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맞춤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기능을 활용하여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 모델링함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디자인 형상이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Joint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부분을 완벽하게 채우지 못한 모습을 확인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ko-KR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⇒</a:t>
            </a:r>
            <a:r>
              <a:rPr lang="en-US" altLang="ko-KR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최적화된 모델을 이용하여 </a:t>
            </a:r>
            <a:r>
              <a:rPr lang="en-US" altLang="ko-KR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 모델링이 요구됨</a:t>
            </a:r>
            <a:r>
              <a:rPr lang="en-US" altLang="ko-KR" sz="15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8DA1E39-40DB-4025-B367-4DC4F570A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43" y="1608435"/>
            <a:ext cx="4805330" cy="2902551"/>
          </a:xfrm>
          <a:prstGeom prst="rect">
            <a:avLst/>
          </a:prstGeom>
        </p:spPr>
      </p:pic>
      <p:pic>
        <p:nvPicPr>
          <p:cNvPr id="8" name="그림 7" descr="신발이(가) 표시된 사진&#10;&#10;자동 생성된 설명">
            <a:extLst>
              <a:ext uri="{FF2B5EF4-FFF2-40B4-BE49-F238E27FC236}">
                <a16:creationId xmlns:a16="http://schemas.microsoft.com/office/drawing/2014/main" id="{F98599F4-5F07-4D5B-B237-848D37D74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931" y="1608434"/>
            <a:ext cx="4614123" cy="2902552"/>
          </a:xfrm>
          <a:prstGeom prst="rect">
            <a:avLst/>
          </a:prstGeom>
        </p:spPr>
      </p:pic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05A6361B-285F-40E3-A38A-4B88DB7373B3}"/>
              </a:ext>
            </a:extLst>
          </p:cNvPr>
          <p:cNvCxnSpPr>
            <a:cxnSpLocks/>
          </p:cNvCxnSpPr>
          <p:nvPr/>
        </p:nvCxnSpPr>
        <p:spPr>
          <a:xfrm>
            <a:off x="6096000" y="3055606"/>
            <a:ext cx="310571" cy="0"/>
          </a:xfrm>
          <a:prstGeom prst="line">
            <a:avLst/>
          </a:prstGeom>
          <a:ln w="9525">
            <a:solidFill>
              <a:srgbClr val="2A2A2A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340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25</a:t>
            </a:fld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B6268F-A5C2-43BA-8E31-8C5675BACD00}"/>
              </a:ext>
            </a:extLst>
          </p:cNvPr>
          <p:cNvSpPr txBox="1"/>
          <p:nvPr/>
        </p:nvSpPr>
        <p:spPr>
          <a:xfrm>
            <a:off x="2812428" y="5113767"/>
            <a:ext cx="65671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Inspire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 모델링한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어퍼암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(Upper arm)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CATIA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재설계함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 모델링에서 나타나지 않았던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Joint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부근 디자인 영역을 채워 넣어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 모델링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BE76110-D6AE-4E35-AA57-6ACC74C0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783" y="1685900"/>
            <a:ext cx="3572594" cy="2624114"/>
          </a:xfrm>
          <a:prstGeom prst="rect">
            <a:avLst/>
          </a:prstGeom>
        </p:spPr>
      </p:pic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73655015-BB47-4404-AADA-4911B589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651" y="1686055"/>
            <a:ext cx="5444659" cy="26659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B81A51-B54D-4663-8297-75BB104D22BC}"/>
              </a:ext>
            </a:extLst>
          </p:cNvPr>
          <p:cNvSpPr txBox="1"/>
          <p:nvPr/>
        </p:nvSpPr>
        <p:spPr>
          <a:xfrm>
            <a:off x="1942210" y="4452742"/>
            <a:ext cx="1035030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[2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 모델링을 위한 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stetch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]                                                              [2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 모델링한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upper arm]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8665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26</a:t>
            </a:fld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B6268F-A5C2-43BA-8E31-8C5675BACD00}"/>
              </a:ext>
            </a:extLst>
          </p:cNvPr>
          <p:cNvSpPr txBox="1"/>
          <p:nvPr/>
        </p:nvSpPr>
        <p:spPr>
          <a:xfrm>
            <a:off x="1850897" y="4204319"/>
            <a:ext cx="9075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최적화 전의 질량은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6.792 kg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이였으나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inspire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최적화한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 모델링한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질량은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2.093 kg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69%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질량 감소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Joint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부분 형상 수정과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CATIA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통한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 모델링을 거친 최종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질량은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3.307kg.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B81A51-B54D-4663-8297-75BB104D22BC}"/>
              </a:ext>
            </a:extLst>
          </p:cNvPr>
          <p:cNvSpPr txBox="1"/>
          <p:nvPr/>
        </p:nvSpPr>
        <p:spPr>
          <a:xfrm>
            <a:off x="691275" y="3567517"/>
            <a:ext cx="23192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[</a:t>
            </a:r>
            <a:r>
              <a:rPr lang="ko-KR" altLang="en-US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최적화 전 </a:t>
            </a:r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Upper arm] 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01DD0DC-E302-467F-93C8-3B1322078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904" y="3474848"/>
            <a:ext cx="1524000" cy="47625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F3A1173-E580-4D2B-8BB3-4AF611F14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133" y="3479379"/>
            <a:ext cx="1495425" cy="42862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01ED6A0-B560-461A-A6D8-98A2BABC0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832" y="3453007"/>
            <a:ext cx="1504950" cy="42862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D025A7B-8139-4E12-BB26-B202A2364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326" y="1666593"/>
            <a:ext cx="3166456" cy="178286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1EE8B52-F18F-495B-B454-659B8F680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156" y="1719529"/>
            <a:ext cx="3057496" cy="174616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C36B2E7-A4AA-469E-BEB0-5AE008D91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888" y="1682834"/>
            <a:ext cx="2826670" cy="178286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1888AC6-0713-417D-8BFF-28D0C7882B49}"/>
              </a:ext>
            </a:extLst>
          </p:cNvPr>
          <p:cNvSpPr txBox="1"/>
          <p:nvPr/>
        </p:nvSpPr>
        <p:spPr>
          <a:xfrm>
            <a:off x="4269326" y="3570580"/>
            <a:ext cx="23192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[1</a:t>
            </a:r>
            <a:r>
              <a:rPr lang="ko-KR" altLang="en-US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 모델링 </a:t>
            </a:r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Upper arm]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663AC7-C75D-42C4-9733-8956ED63ADE2}"/>
              </a:ext>
            </a:extLst>
          </p:cNvPr>
          <p:cNvSpPr txBox="1"/>
          <p:nvPr/>
        </p:nvSpPr>
        <p:spPr>
          <a:xfrm>
            <a:off x="7788839" y="3625078"/>
            <a:ext cx="23192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[2</a:t>
            </a:r>
            <a:r>
              <a:rPr lang="ko-KR" altLang="en-US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 모델링 </a:t>
            </a:r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Upper arm]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8534CD-9B91-4761-ACBC-BAC4239E93D4}"/>
              </a:ext>
            </a:extLst>
          </p:cNvPr>
          <p:cNvSpPr txBox="1"/>
          <p:nvPr/>
        </p:nvSpPr>
        <p:spPr>
          <a:xfrm>
            <a:off x="3664669" y="5514929"/>
            <a:ext cx="4595752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최종적으로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6.792kg -&gt; 3.307kg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으로 </a:t>
            </a:r>
            <a:r>
              <a:rPr lang="en-US" altLang="ko-KR" sz="150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51.3%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경량화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0040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27</a:t>
            </a:fld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912E10A-56C8-4C3B-9EAF-2216FF6FF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052" y="1581591"/>
            <a:ext cx="4066302" cy="346104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6DF6169C-6FF4-46ED-B723-2E864AB2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42" y="1581591"/>
            <a:ext cx="5160261" cy="346104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3EEA8ED-8247-4E9B-8B5D-19395F02E9D8}"/>
              </a:ext>
            </a:extLst>
          </p:cNvPr>
          <p:cNvSpPr txBox="1"/>
          <p:nvPr/>
        </p:nvSpPr>
        <p:spPr>
          <a:xfrm>
            <a:off x="2860805" y="5100322"/>
            <a:ext cx="2648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[Displacement] 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Max : 0.1045 mm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Min : 1.215e-08 mm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782B54-30B5-4274-B6BD-CFDCE71053B1}"/>
              </a:ext>
            </a:extLst>
          </p:cNvPr>
          <p:cNvSpPr txBox="1"/>
          <p:nvPr/>
        </p:nvSpPr>
        <p:spPr>
          <a:xfrm>
            <a:off x="8042795" y="5100322"/>
            <a:ext cx="17073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[Max Strain]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Max : 1.205e-04</a:t>
            </a:r>
          </a:p>
        </p:txBody>
      </p:sp>
    </p:spTree>
    <p:extLst>
      <p:ext uri="{BB962C8B-B14F-4D97-AF65-F5344CB8AC3E}">
        <p14:creationId xmlns:p14="http://schemas.microsoft.com/office/powerpoint/2010/main" val="2435375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28</a:t>
            </a:fld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F95A4F2-A450-495E-8A74-B72D5D678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1512825"/>
            <a:ext cx="4956885" cy="325846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48D60A7-34D2-4BFC-B540-473F5DD0F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512825"/>
            <a:ext cx="5289188" cy="32584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2088AE-0438-4CE7-B3F2-460FE4E558E6}"/>
              </a:ext>
            </a:extLst>
          </p:cNvPr>
          <p:cNvSpPr txBox="1"/>
          <p:nvPr/>
        </p:nvSpPr>
        <p:spPr>
          <a:xfrm>
            <a:off x="2407272" y="4870130"/>
            <a:ext cx="2648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[Safety factor] 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Max : 1.708e+04</a:t>
            </a:r>
          </a:p>
          <a:p>
            <a:r>
              <a:rPr lang="en-US" altLang="ko-KR" sz="15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Min  : 4.9</a:t>
            </a:r>
            <a:r>
              <a:rPr lang="ko-KR" altLang="en-US" sz="15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50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0E8979-7C20-47A1-8B92-68B7EC6D67E3}"/>
              </a:ext>
            </a:extLst>
          </p:cNvPr>
          <p:cNvSpPr txBox="1"/>
          <p:nvPr/>
        </p:nvSpPr>
        <p:spPr>
          <a:xfrm>
            <a:off x="7036994" y="4837343"/>
            <a:ext cx="357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[Max Stress]     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Tensile stress : 4.396e+01 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Mpa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Compressive stress  : 4.018e+01 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Mpa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7286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29</a:t>
            </a:fld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088AE-0438-4CE7-B3F2-460FE4E558E6}"/>
              </a:ext>
            </a:extLst>
          </p:cNvPr>
          <p:cNvSpPr txBox="1"/>
          <p:nvPr/>
        </p:nvSpPr>
        <p:spPr>
          <a:xfrm>
            <a:off x="2072412" y="5022866"/>
            <a:ext cx="3472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‘SIMSOLID’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이용하여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Low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주파수 해석을 진행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→ 각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Joint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맞는 구속조건을 설정함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0E8979-7C20-47A1-8B92-68B7EC6D67E3}"/>
              </a:ext>
            </a:extLst>
          </p:cNvPr>
          <p:cNvSpPr txBox="1"/>
          <p:nvPr/>
        </p:nvSpPr>
        <p:spPr>
          <a:xfrm>
            <a:off x="6787689" y="5002850"/>
            <a:ext cx="4172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[9 Mode of Natural Frequency]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모드 별 고유진동수 값과 각 모드에서의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displacement check.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A938585-9FF5-489D-909C-8D0AAEA65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538" y="1832331"/>
            <a:ext cx="4307946" cy="2970102"/>
          </a:xfrm>
          <a:prstGeom prst="rect">
            <a:avLst/>
          </a:prstGeom>
        </p:spPr>
      </p:pic>
      <p:pic>
        <p:nvPicPr>
          <p:cNvPr id="17" name="그림 16" descr="텍스트, 스크린샷이(가) 표시된 사진&#10;&#10;자동 생성된 설명">
            <a:extLst>
              <a:ext uri="{FF2B5EF4-FFF2-40B4-BE49-F238E27FC236}">
                <a16:creationId xmlns:a16="http://schemas.microsoft.com/office/drawing/2014/main" id="{7B072CBA-6327-4E9D-946A-3BB1FFA33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508" y="1818684"/>
            <a:ext cx="5037303" cy="2993757"/>
          </a:xfrm>
          <a:prstGeom prst="rect">
            <a:avLst/>
          </a:prstGeom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41371E8-7383-4801-9CC3-81E7F57D84E0}"/>
              </a:ext>
            </a:extLst>
          </p:cNvPr>
          <p:cNvSpPr/>
          <p:nvPr/>
        </p:nvSpPr>
        <p:spPr>
          <a:xfrm flipH="1">
            <a:off x="7430763" y="1240715"/>
            <a:ext cx="2693495" cy="375181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Frequency Analysis 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4985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47A959-3F7F-48B3-818C-1BAA7AFC2FE9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4BE1327-5201-4808-9DE7-ED6A6E513815}"/>
              </a:ext>
            </a:extLst>
          </p:cNvPr>
          <p:cNvCxnSpPr/>
          <p:nvPr/>
        </p:nvCxnSpPr>
        <p:spPr>
          <a:xfrm>
            <a:off x="580416" y="6302913"/>
            <a:ext cx="11031167" cy="0"/>
          </a:xfrm>
          <a:prstGeom prst="line">
            <a:avLst/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바닥글 개체 틀 54">
            <a:extLst>
              <a:ext uri="{FF2B5EF4-FFF2-40B4-BE49-F238E27FC236}">
                <a16:creationId xmlns:a16="http://schemas.microsoft.com/office/drawing/2014/main" id="{12720CEE-7373-446C-9D94-D27EAE6D4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6" name="슬라이드 번호 개체 틀 55">
            <a:extLst>
              <a:ext uri="{FF2B5EF4-FFF2-40B4-BE49-F238E27FC236}">
                <a16:creationId xmlns:a16="http://schemas.microsoft.com/office/drawing/2014/main" id="{2719A935-BA53-4805-BB7A-C20FBB77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9C7AFA-E9B8-4B16-ACC5-93749A41CB8F}"/>
              </a:ext>
            </a:extLst>
          </p:cNvPr>
          <p:cNvSpPr txBox="1"/>
          <p:nvPr/>
        </p:nvSpPr>
        <p:spPr>
          <a:xfrm>
            <a:off x="4635116" y="2736503"/>
            <a:ext cx="292176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50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01 </a:t>
            </a:r>
            <a:r>
              <a:rPr lang="en-US" altLang="ko-KR" sz="40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Introduction</a:t>
            </a:r>
            <a:endParaRPr lang="ko-KR" altLang="en-US" sz="50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68EEBC6-F343-4D48-87E0-337B782DC2FB}"/>
              </a:ext>
            </a:extLst>
          </p:cNvPr>
          <p:cNvCxnSpPr>
            <a:cxnSpLocks/>
          </p:cNvCxnSpPr>
          <p:nvPr/>
        </p:nvCxnSpPr>
        <p:spPr>
          <a:xfrm>
            <a:off x="4685751" y="4202130"/>
            <a:ext cx="2820498" cy="0"/>
          </a:xfrm>
          <a:prstGeom prst="line">
            <a:avLst/>
          </a:prstGeom>
          <a:ln w="127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3EC78B6C-2E10-49CC-98DE-4B6AB17D6255}"/>
              </a:ext>
            </a:extLst>
          </p:cNvPr>
          <p:cNvCxnSpPr>
            <a:cxnSpLocks/>
          </p:cNvCxnSpPr>
          <p:nvPr/>
        </p:nvCxnSpPr>
        <p:spPr>
          <a:xfrm>
            <a:off x="4685751" y="2736503"/>
            <a:ext cx="2820498" cy="0"/>
          </a:xfrm>
          <a:prstGeom prst="line">
            <a:avLst/>
          </a:prstGeom>
          <a:ln w="127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>
            <a:extLst>
              <a:ext uri="{FF2B5EF4-FFF2-40B4-BE49-F238E27FC236}">
                <a16:creationId xmlns:a16="http://schemas.microsoft.com/office/drawing/2014/main" id="{859D1E6D-ECF4-4630-9E3A-9C636EE15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89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30</a:t>
            </a:fld>
            <a:endParaRPr lang="ko-KR" altLang="en-US" dirty="0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41371E8-7383-4801-9CC3-81E7F57D84E0}"/>
              </a:ext>
            </a:extLst>
          </p:cNvPr>
          <p:cNvSpPr/>
          <p:nvPr/>
        </p:nvSpPr>
        <p:spPr>
          <a:xfrm flipH="1">
            <a:off x="7288705" y="1053743"/>
            <a:ext cx="2693495" cy="375181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Frequency Analysis 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 descr="테이블이(가) 표시된 사진&#10;&#10;자동 생성된 설명">
            <a:extLst>
              <a:ext uri="{FF2B5EF4-FFF2-40B4-BE49-F238E27FC236}">
                <a16:creationId xmlns:a16="http://schemas.microsoft.com/office/drawing/2014/main" id="{81CDF006-33CB-4884-A964-3EB106D05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156" y="1730049"/>
            <a:ext cx="4114799" cy="3742138"/>
          </a:xfrm>
          <a:prstGeom prst="rect">
            <a:avLst/>
          </a:prstGeom>
        </p:spPr>
      </p:pic>
      <p:pic>
        <p:nvPicPr>
          <p:cNvPr id="7" name="low arm">
            <a:hlinkClick r:id="" action="ppaction://media"/>
            <a:extLst>
              <a:ext uri="{FF2B5EF4-FFF2-40B4-BE49-F238E27FC236}">
                <a16:creationId xmlns:a16="http://schemas.microsoft.com/office/drawing/2014/main" id="{E2922937-6A4B-48D4-A867-EE6860014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8278" y="1648581"/>
            <a:ext cx="3350966" cy="38236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487149-29B0-4120-B072-ABBFC0815428}"/>
              </a:ext>
            </a:extLst>
          </p:cNvPr>
          <p:cNvSpPr txBox="1"/>
          <p:nvPr/>
        </p:nvSpPr>
        <p:spPr>
          <a:xfrm>
            <a:off x="1836531" y="5614915"/>
            <a:ext cx="42594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[3-axis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displacement of modes]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AB13C5-CD5F-458B-80BC-2EB81F23C877}"/>
              </a:ext>
            </a:extLst>
          </p:cNvPr>
          <p:cNvSpPr txBox="1"/>
          <p:nvPr/>
        </p:nvSpPr>
        <p:spPr>
          <a:xfrm>
            <a:off x="7689579" y="5679212"/>
            <a:ext cx="42594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[motion of Mode 1]</a:t>
            </a:r>
          </a:p>
        </p:txBody>
      </p:sp>
    </p:spTree>
    <p:extLst>
      <p:ext uri="{BB962C8B-B14F-4D97-AF65-F5344CB8AC3E}">
        <p14:creationId xmlns:p14="http://schemas.microsoft.com/office/powerpoint/2010/main" val="17217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31</a:t>
            </a:fld>
            <a:endParaRPr lang="ko-KR" altLang="en-US" dirty="0"/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38FE559B-CAB1-445F-B46B-888D249AB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11" y="1744684"/>
            <a:ext cx="2479266" cy="1946761"/>
          </a:xfrm>
          <a:prstGeom prst="rect">
            <a:avLst/>
          </a:prstGeom>
        </p:spPr>
      </p:pic>
      <p:pic>
        <p:nvPicPr>
          <p:cNvPr id="17" name="그림 16" descr="노란색, 운송, 잔디깎는기계이(가) 표시된 사진&#10;&#10;자동 생성된 설명">
            <a:extLst>
              <a:ext uri="{FF2B5EF4-FFF2-40B4-BE49-F238E27FC236}">
                <a16:creationId xmlns:a16="http://schemas.microsoft.com/office/drawing/2014/main" id="{75578182-208E-43A8-B6BA-407EA531C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11" y="3834173"/>
            <a:ext cx="2479266" cy="171648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6475CF5-63C9-4D2C-A8ED-0F50A8991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003" y="1733080"/>
            <a:ext cx="4363924" cy="3817582"/>
          </a:xfrm>
          <a:prstGeom prst="rect">
            <a:avLst/>
          </a:prstGeom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4098C5B4-403B-446D-836B-D2851FAC77EA}"/>
              </a:ext>
            </a:extLst>
          </p:cNvPr>
          <p:cNvSpPr/>
          <p:nvPr/>
        </p:nvSpPr>
        <p:spPr>
          <a:xfrm flipH="1">
            <a:off x="8368018" y="1744684"/>
            <a:ext cx="2693495" cy="375181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Suspension Low Arm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CE674D-D63E-429F-880D-4F699AFEC0BC}"/>
              </a:ext>
            </a:extLst>
          </p:cNvPr>
          <p:cNvSpPr txBox="1"/>
          <p:nvPr/>
        </p:nvSpPr>
        <p:spPr>
          <a:xfrm>
            <a:off x="8118552" y="2520205"/>
            <a:ext cx="33575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Low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arm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역시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앞에서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upper arm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설계과정과 동일하게 수행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Low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upper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다르게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ZX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평면 기준으로 대칭 형상을 가지므로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최적화 설계 과정에서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대칭 구속 조건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부여함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Upper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매우 유사한 형태를 나타내는 것을 확인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8673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32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4CF767-74B5-4D09-B71C-395157513B8B}"/>
              </a:ext>
            </a:extLst>
          </p:cNvPr>
          <p:cNvSpPr txBox="1"/>
          <p:nvPr/>
        </p:nvSpPr>
        <p:spPr>
          <a:xfrm>
            <a:off x="1435177" y="4529298"/>
            <a:ext cx="5574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경량화에 앞서 최적화 전 디자인된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너클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모델의 질량은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CATIA V5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무게측정 기능을 이용해 얻음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FB2D8A-AC95-455F-A27E-F5CCD379A971}"/>
              </a:ext>
            </a:extLst>
          </p:cNvPr>
          <p:cNvSpPr txBox="1"/>
          <p:nvPr/>
        </p:nvSpPr>
        <p:spPr>
          <a:xfrm>
            <a:off x="1435177" y="5168680"/>
            <a:ext cx="5574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물성치는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Inspire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사용한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Steel (AISI 304)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재료를 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Matweb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찾아 사용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4A384D7-ADDF-4FAE-97EC-8A7701A875C4}"/>
              </a:ext>
            </a:extLst>
          </p:cNvPr>
          <p:cNvGrpSpPr/>
          <p:nvPr/>
        </p:nvGrpSpPr>
        <p:grpSpPr>
          <a:xfrm>
            <a:off x="1467042" y="1591643"/>
            <a:ext cx="5574464" cy="2597194"/>
            <a:chOff x="4779989" y="1630523"/>
            <a:chExt cx="5574464" cy="2597194"/>
          </a:xfrm>
        </p:grpSpPr>
        <p:pic>
          <p:nvPicPr>
            <p:cNvPr id="12" name="그림 11" descr="테이블이(가) 표시된 사진&#10;&#10;자동 생성된 설명">
              <a:extLst>
                <a:ext uri="{FF2B5EF4-FFF2-40B4-BE49-F238E27FC236}">
                  <a16:creationId xmlns:a16="http://schemas.microsoft.com/office/drawing/2014/main" id="{848C17CC-7C16-4D49-8D42-DCE9BF98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9989" y="1630523"/>
              <a:ext cx="5574464" cy="2597194"/>
            </a:xfrm>
            <a:prstGeom prst="rect">
              <a:avLst/>
            </a:prstGeom>
          </p:spPr>
        </p:pic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6375BA8D-3AB9-43E3-9D6D-00392E571452}"/>
                </a:ext>
              </a:extLst>
            </p:cNvPr>
            <p:cNvSpPr/>
            <p:nvPr/>
          </p:nvSpPr>
          <p:spPr>
            <a:xfrm>
              <a:off x="8230045" y="2852746"/>
              <a:ext cx="448733" cy="152747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3EC32C4D-BE4B-401E-9344-A8766B987572}"/>
                </a:ext>
              </a:extLst>
            </p:cNvPr>
            <p:cNvSpPr/>
            <p:nvPr/>
          </p:nvSpPr>
          <p:spPr>
            <a:xfrm>
              <a:off x="8230045" y="3191066"/>
              <a:ext cx="448733" cy="152747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713EAC70-0CCF-45FE-9081-144F37B1417A}"/>
                </a:ext>
              </a:extLst>
            </p:cNvPr>
            <p:cNvSpPr/>
            <p:nvPr/>
          </p:nvSpPr>
          <p:spPr>
            <a:xfrm>
              <a:off x="8429122" y="3327912"/>
              <a:ext cx="249656" cy="152747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A2C8AB4E-F33E-4DBA-984A-786BAEB0C0DA}"/>
                </a:ext>
              </a:extLst>
            </p:cNvPr>
            <p:cNvSpPr/>
            <p:nvPr/>
          </p:nvSpPr>
          <p:spPr>
            <a:xfrm>
              <a:off x="8230045" y="1789250"/>
              <a:ext cx="448733" cy="152747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4" name="그림 23" descr="텍스트이(가) 표시된 사진&#10;&#10;자동 생성된 설명">
            <a:extLst>
              <a:ext uri="{FF2B5EF4-FFF2-40B4-BE49-F238E27FC236}">
                <a16:creationId xmlns:a16="http://schemas.microsoft.com/office/drawing/2014/main" id="{2AF22B0D-2F62-4490-B830-C1B798F50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257" y="1340617"/>
            <a:ext cx="3559642" cy="1892016"/>
          </a:xfrm>
          <a:prstGeom prst="rect">
            <a:avLst/>
          </a:prstGeom>
        </p:spPr>
      </p:pic>
      <p:sp>
        <p:nvSpPr>
          <p:cNvPr id="25" name="화살표: 아래쪽 24">
            <a:extLst>
              <a:ext uri="{FF2B5EF4-FFF2-40B4-BE49-F238E27FC236}">
                <a16:creationId xmlns:a16="http://schemas.microsoft.com/office/drawing/2014/main" id="{59FBD99F-51A5-43D0-9077-5A637D92E0D1}"/>
              </a:ext>
            </a:extLst>
          </p:cNvPr>
          <p:cNvSpPr/>
          <p:nvPr/>
        </p:nvSpPr>
        <p:spPr>
          <a:xfrm>
            <a:off x="9129379" y="3394762"/>
            <a:ext cx="277398" cy="49875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740D4790-D5BA-4B6B-B903-C7BFA41E3FB0}"/>
              </a:ext>
            </a:extLst>
          </p:cNvPr>
          <p:cNvGrpSpPr/>
          <p:nvPr/>
        </p:nvGrpSpPr>
        <p:grpSpPr>
          <a:xfrm>
            <a:off x="7488257" y="4037009"/>
            <a:ext cx="3558900" cy="1939744"/>
            <a:chOff x="1097329" y="4059933"/>
            <a:chExt cx="3558900" cy="1939744"/>
          </a:xfrm>
        </p:grpSpPr>
        <p:pic>
          <p:nvPicPr>
            <p:cNvPr id="27" name="그림 26" descr="텍스트이(가) 표시된 사진&#10;&#10;자동 생성된 설명">
              <a:extLst>
                <a:ext uri="{FF2B5EF4-FFF2-40B4-BE49-F238E27FC236}">
                  <a16:creationId xmlns:a16="http://schemas.microsoft.com/office/drawing/2014/main" id="{FDAE3D8B-5498-444F-B04C-34969B4E2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329" y="4059933"/>
              <a:ext cx="3558900" cy="1939744"/>
            </a:xfrm>
            <a:prstGeom prst="rect">
              <a:avLst/>
            </a:prstGeom>
          </p:spPr>
        </p:pic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F5317EDA-4DA5-499B-B586-36BBCCA2B4C7}"/>
                </a:ext>
              </a:extLst>
            </p:cNvPr>
            <p:cNvSpPr/>
            <p:nvPr/>
          </p:nvSpPr>
          <p:spPr>
            <a:xfrm>
              <a:off x="1952089" y="4909070"/>
              <a:ext cx="785619" cy="102741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89C05D26-A02A-40C7-9CD0-2BA836F865C4}"/>
                </a:ext>
              </a:extLst>
            </p:cNvPr>
            <p:cNvSpPr/>
            <p:nvPr/>
          </p:nvSpPr>
          <p:spPr>
            <a:xfrm>
              <a:off x="1715784" y="5103168"/>
              <a:ext cx="236305" cy="102741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37037B86-E1DB-4D72-8859-A2751A408BEB}"/>
                </a:ext>
              </a:extLst>
            </p:cNvPr>
            <p:cNvSpPr/>
            <p:nvPr/>
          </p:nvSpPr>
          <p:spPr>
            <a:xfrm>
              <a:off x="1422757" y="5325758"/>
              <a:ext cx="529332" cy="102741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90007A4F-D56D-4C2B-A40D-1F8CEC09205A}"/>
                </a:ext>
              </a:extLst>
            </p:cNvPr>
            <p:cNvSpPr/>
            <p:nvPr/>
          </p:nvSpPr>
          <p:spPr>
            <a:xfrm>
              <a:off x="1687423" y="5724370"/>
              <a:ext cx="706456" cy="102741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0FF019FC-B00D-4F58-A62D-66BE92F76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731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33</a:t>
            </a:fld>
            <a:endParaRPr lang="ko-KR" altLang="en-US" dirty="0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4D7AED7-71C0-4B70-B0E5-144803DF189B}"/>
              </a:ext>
            </a:extLst>
          </p:cNvPr>
          <p:cNvGrpSpPr/>
          <p:nvPr/>
        </p:nvGrpSpPr>
        <p:grpSpPr>
          <a:xfrm>
            <a:off x="5163042" y="1737795"/>
            <a:ext cx="5779692" cy="3557902"/>
            <a:chOff x="5314979" y="1737795"/>
            <a:chExt cx="5779692" cy="3557902"/>
          </a:xfrm>
        </p:grpSpPr>
        <p:pic>
          <p:nvPicPr>
            <p:cNvPr id="20" name="그림 19" descr="텍스트이(가) 표시된 사진&#10;&#10;자동 생성된 설명">
              <a:extLst>
                <a:ext uri="{FF2B5EF4-FFF2-40B4-BE49-F238E27FC236}">
                  <a16:creationId xmlns:a16="http://schemas.microsoft.com/office/drawing/2014/main" id="{17040DDA-5686-405B-B271-257D27BEA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79" y="1737795"/>
              <a:ext cx="5779692" cy="3557902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75547160-FE4A-4A8D-BA6F-BF61E42B36FC}"/>
                </a:ext>
              </a:extLst>
            </p:cNvPr>
            <p:cNvSpPr/>
            <p:nvPr/>
          </p:nvSpPr>
          <p:spPr>
            <a:xfrm>
              <a:off x="5338674" y="3041791"/>
              <a:ext cx="606175" cy="1309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A130CA7F-CCA5-4BFF-A3C6-C0317B45D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398" y="1743978"/>
            <a:ext cx="3404599" cy="35579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4BA8D5-6394-4D66-AC6C-31B3C29FE0E9}"/>
              </a:ext>
            </a:extLst>
          </p:cNvPr>
          <p:cNvSpPr txBox="1"/>
          <p:nvPr/>
        </p:nvSpPr>
        <p:spPr>
          <a:xfrm>
            <a:off x="4933847" y="5600110"/>
            <a:ext cx="2324307" cy="323165"/>
          </a:xfrm>
          <a:prstGeom prst="rect">
            <a:avLst/>
          </a:prstGeom>
          <a:noFill/>
          <a:ln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최적화 전 질량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1.599kg</a:t>
            </a:r>
            <a:endParaRPr lang="en-US" altLang="ko-KR" sz="15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C8DCB34-285B-490E-9AC3-4AEE3AE04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58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34</a:t>
            </a:fld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2EFFC99-FEB0-47ED-A2C1-ADAAD86F0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74" y="1581590"/>
            <a:ext cx="5366251" cy="2154480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837B4708-45D0-40D6-9BBB-16B9C00E6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962" y="1581590"/>
            <a:ext cx="3991522" cy="38837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A37692-664D-45FF-9039-541A39D74761}"/>
              </a:ext>
            </a:extLst>
          </p:cNvPr>
          <p:cNvSpPr txBox="1"/>
          <p:nvPr/>
        </p:nvSpPr>
        <p:spPr>
          <a:xfrm>
            <a:off x="1355474" y="3935361"/>
            <a:ext cx="536624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너클에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가해지는 극한의 상황을 가정하기위해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Bumping, Steering, Braking, 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Conering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동시에 발생한다고 가정하고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Boundary condition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적용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논문을 해석하는 과정에 있어서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Caliper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Steering Arm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하중이 전달되는 정확한 위치를 찾지 못하여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Inspire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내의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커넥터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기능을 이용해 대략적인 평균위치로 하중을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가해줌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1F10700-676B-413B-BC5A-49FA0C0C3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17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35</a:t>
            </a:fld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5C9599-5B8A-424A-902D-E634A88B20A8}"/>
              </a:ext>
            </a:extLst>
          </p:cNvPr>
          <p:cNvSpPr txBox="1"/>
          <p:nvPr/>
        </p:nvSpPr>
        <p:spPr>
          <a:xfrm>
            <a:off x="1373507" y="4335636"/>
            <a:ext cx="4058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너클에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가해지는 부하 하중 조건들을 외국논문에서 발췌하여 앞서 확인한 위치에 맞는 힘들을 계산 후 입력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ECF5E4F-B258-4F71-93D5-34E36C79D023}"/>
                  </a:ext>
                </a:extLst>
              </p:cNvPr>
              <p:cNvSpPr txBox="1"/>
              <p:nvPr/>
            </p:nvSpPr>
            <p:spPr>
              <a:xfrm>
                <a:off x="6121306" y="1882423"/>
                <a:ext cx="4978587" cy="3323987"/>
              </a:xfrm>
              <a:prstGeom prst="rect">
                <a:avLst/>
              </a:prstGeom>
              <a:noFill/>
              <a:ln>
                <a:solidFill>
                  <a:schemeClr val="dk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m : (270[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차 무게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] + 70[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성인 남성 평균 무게</a:t>
                </a:r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])/4 = 85kg</a:t>
                </a:r>
                <a:r>
                  <a:rPr lang="ko-KR" altLang="en-US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Braking force : 1.5mg = 1.5 </a:t>
                </a:r>
                <a14:m>
                  <m:oMath xmlns:m="http://schemas.openxmlformats.org/officeDocument/2006/math">
                    <m:r>
                      <a:rPr lang="en-US" altLang="ko-KR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85 </a:t>
                </a:r>
                <a14:m>
                  <m:oMath xmlns:m="http://schemas.openxmlformats.org/officeDocument/2006/math">
                    <m:r>
                      <a:rPr lang="en-US" altLang="ko-KR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9.81 </a:t>
                </a:r>
              </a:p>
              <a:p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                                       = 1250.775 N</a:t>
                </a:r>
              </a:p>
              <a:p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Brake torque :  1250.775 </a:t>
                </a:r>
                <a14:m>
                  <m:oMath xmlns:m="http://schemas.openxmlformats.org/officeDocument/2006/math">
                    <m:r>
                      <a:rPr lang="en-US" altLang="ko-KR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35.787 = 44761 N</a:t>
                </a:r>
                <a14:m>
                  <m:oMath xmlns:m="http://schemas.openxmlformats.org/officeDocument/2006/math">
                    <m:r>
                      <a:rPr lang="en-US" altLang="ko-KR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mm</a:t>
                </a:r>
              </a:p>
              <a:p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                                                               = 4.4761 N</a:t>
                </a:r>
                <a14:m>
                  <m:oMath xmlns:m="http://schemas.openxmlformats.org/officeDocument/2006/math">
                    <m:r>
                      <a:rPr lang="en-US" altLang="ko-KR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m</a:t>
                </a:r>
              </a:p>
              <a:p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Steering force : 50 N</a:t>
                </a:r>
              </a:p>
              <a:p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Cornering force : mg = 85 </a:t>
                </a:r>
                <a14:m>
                  <m:oMath xmlns:m="http://schemas.openxmlformats.org/officeDocument/2006/math">
                    <m:r>
                      <a:rPr lang="en-US" altLang="ko-KR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9.81</a:t>
                </a:r>
              </a:p>
              <a:p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                                      = 833.85 N</a:t>
                </a:r>
              </a:p>
              <a:p>
                <a:endParaRPr lang="en-US" altLang="ko-KR" sz="1500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Bump force : 3mg = 3 </a:t>
                </a:r>
                <a14:m>
                  <m:oMath xmlns:m="http://schemas.openxmlformats.org/officeDocument/2006/math">
                    <m:r>
                      <a:rPr lang="en-US" altLang="ko-KR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85 </a:t>
                </a:r>
                <a14:m>
                  <m:oMath xmlns:m="http://schemas.openxmlformats.org/officeDocument/2006/math">
                    <m:r>
                      <a:rPr lang="en-US" altLang="ko-KR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9.81</a:t>
                </a:r>
              </a:p>
              <a:p>
                <a:r>
                  <a:rPr lang="en-US" altLang="ko-KR" sz="15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                                 = 2501.55 N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ECF5E4F-B258-4F71-93D5-34E36C79D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306" y="1882423"/>
                <a:ext cx="4978587" cy="3323987"/>
              </a:xfrm>
              <a:prstGeom prst="rect">
                <a:avLst/>
              </a:prstGeom>
              <a:blipFill>
                <a:blip r:embed="rId2"/>
                <a:stretch>
                  <a:fillRect l="-366" b="-914"/>
                </a:stretch>
              </a:blipFill>
              <a:ln>
                <a:solidFill>
                  <a:schemeClr val="dk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그림 24" descr="테이블이(가) 표시된 사진&#10;&#10;자동 생성된 설명">
            <a:extLst>
              <a:ext uri="{FF2B5EF4-FFF2-40B4-BE49-F238E27FC236}">
                <a16:creationId xmlns:a16="http://schemas.microsoft.com/office/drawing/2014/main" id="{E4DBA4DB-51D6-4332-A71B-360987E2A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498" y="1882423"/>
            <a:ext cx="3945339" cy="223848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E7737FB-ACCA-41F1-A2F0-6644204E6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408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36</a:t>
            </a:fld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6F8036E-ED4A-423A-B580-CA4D05865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16" y="1787524"/>
            <a:ext cx="3702756" cy="2062263"/>
          </a:xfrm>
          <a:prstGeom prst="rect">
            <a:avLst/>
          </a:prstGeom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BB9688C9-29D4-4E74-80DA-54D39DE7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463" y="4117985"/>
            <a:ext cx="3471034" cy="179001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84F2D13-4106-4A04-AA8E-52F92DDDA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434" y="1787524"/>
            <a:ext cx="3726434" cy="2062264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E1F8E6C6-DA44-4B00-AA18-5242235E4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045" y="4095775"/>
            <a:ext cx="3367683" cy="17900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AA45B9-2C98-45FF-BF32-875C50D128D3}"/>
              </a:ext>
            </a:extLst>
          </p:cNvPr>
          <p:cNvSpPr txBox="1"/>
          <p:nvPr/>
        </p:nvSpPr>
        <p:spPr>
          <a:xfrm>
            <a:off x="1366787" y="3429000"/>
            <a:ext cx="108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Steering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9EB625-BDF6-4A1B-82FD-3041D22C13B7}"/>
              </a:ext>
            </a:extLst>
          </p:cNvPr>
          <p:cNvSpPr txBox="1"/>
          <p:nvPr/>
        </p:nvSpPr>
        <p:spPr>
          <a:xfrm>
            <a:off x="7681988" y="1919734"/>
            <a:ext cx="114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Bumping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0BF6CF-166F-4CBA-AE96-6371D8B78988}"/>
              </a:ext>
            </a:extLst>
          </p:cNvPr>
          <p:cNvSpPr txBox="1"/>
          <p:nvPr/>
        </p:nvSpPr>
        <p:spPr>
          <a:xfrm>
            <a:off x="10114513" y="4254406"/>
            <a:ext cx="92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Brake Torque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F13B6F-E469-4042-938B-88A6FE1D15AE}"/>
              </a:ext>
            </a:extLst>
          </p:cNvPr>
          <p:cNvSpPr txBox="1"/>
          <p:nvPr/>
        </p:nvSpPr>
        <p:spPr>
          <a:xfrm>
            <a:off x="5948720" y="4254406"/>
            <a:ext cx="12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Cornering</a:t>
            </a:r>
            <a:endParaRPr lang="ko-KR" altLang="en-US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6A4EA36-CBE0-4844-AD78-46F9B86F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729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37</a:t>
            </a:fld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8FDC90B-80FB-47F2-8AE7-639408A5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40" y="1476537"/>
            <a:ext cx="5864518" cy="4514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FEF7FD-518B-4F8B-86B6-0FAFF1B65932}"/>
              </a:ext>
            </a:extLst>
          </p:cNvPr>
          <p:cNvSpPr txBox="1"/>
          <p:nvPr/>
        </p:nvSpPr>
        <p:spPr>
          <a:xfrm>
            <a:off x="7520685" y="2459504"/>
            <a:ext cx="3264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유형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토폴로지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최소 안전 계수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1.2</a:t>
            </a:r>
          </a:p>
          <a:p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두께 구속 조건 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0.0079885 m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6FBDBB6-7136-4549-9957-A1FE2BA15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67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KOREA AEROSPACE UNIVERSITY</a:t>
            </a:r>
            <a:endParaRPr lang="ko-KR" altLang="en-US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38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0D205-20BC-4F12-BE8F-6EC046A18F42}"/>
              </a:ext>
            </a:extLst>
          </p:cNvPr>
          <p:cNvSpPr txBox="1"/>
          <p:nvPr/>
        </p:nvSpPr>
        <p:spPr>
          <a:xfrm>
            <a:off x="8538457" y="1913302"/>
            <a:ext cx="26027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∙ 최적화가 끝난 </a:t>
            </a:r>
            <a:r>
              <a:rPr lang="ko-KR" altLang="en-US" sz="15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너클의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형상을 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‘</a:t>
            </a:r>
            <a:r>
              <a:rPr lang="en-US" altLang="ko-KR" sz="15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PolyNURBS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맞춤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'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기능을 활용하여 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1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차 모델링을 진행</a:t>
            </a:r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∙ 디자인 형상이 오른쪽 그림과 같이 제대로 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‘</a:t>
            </a:r>
            <a:r>
              <a:rPr lang="ko-KR" altLang="en-US" sz="15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래핑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’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이 안되거나 하중을 받치기에 지나치게 얇은 형상이 나옴</a:t>
            </a:r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r>
              <a:rPr lang="ko-KR" altLang="ko-KR" sz="1500" b="1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⇒</a:t>
            </a:r>
            <a:r>
              <a:rPr lang="en-US" altLang="ko-KR" sz="1500" b="1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</a:t>
            </a:r>
            <a:r>
              <a:rPr lang="ko-KR" altLang="en-US" sz="1500" b="1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최적화된 모델을 이용하여 </a:t>
            </a:r>
            <a:r>
              <a:rPr lang="en-US" altLang="ko-KR" sz="1500" b="1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2</a:t>
            </a:r>
            <a:r>
              <a:rPr lang="ko-KR" altLang="en-US" sz="1500" b="1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차 모델링이 요구됨</a:t>
            </a:r>
            <a:endParaRPr lang="en-US" altLang="ko-KR" sz="1500" b="1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FA1818B-09FF-4FFF-9C2F-1F5EE5CD15C9}"/>
              </a:ext>
            </a:extLst>
          </p:cNvPr>
          <p:cNvGrpSpPr/>
          <p:nvPr/>
        </p:nvGrpSpPr>
        <p:grpSpPr>
          <a:xfrm>
            <a:off x="5197618" y="1905555"/>
            <a:ext cx="2870502" cy="3249462"/>
            <a:chOff x="4747077" y="1639775"/>
            <a:chExt cx="3395902" cy="3683502"/>
          </a:xfrm>
        </p:grpSpPr>
        <p:pic>
          <p:nvPicPr>
            <p:cNvPr id="8" name="그림 7" descr="장치이(가) 표시된 사진&#10;&#10;자동 생성된 설명">
              <a:extLst>
                <a:ext uri="{FF2B5EF4-FFF2-40B4-BE49-F238E27FC236}">
                  <a16:creationId xmlns:a16="http://schemas.microsoft.com/office/drawing/2014/main" id="{C6159050-9063-4A31-B6A2-FE269B279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7077" y="1639775"/>
              <a:ext cx="3395902" cy="3683502"/>
            </a:xfrm>
            <a:prstGeom prst="rect">
              <a:avLst/>
            </a:prstGeom>
          </p:spPr>
        </p:pic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C7182965-13EB-4047-A52A-068D6CE55B2A}"/>
                </a:ext>
              </a:extLst>
            </p:cNvPr>
            <p:cNvSpPr/>
            <p:nvPr/>
          </p:nvSpPr>
          <p:spPr>
            <a:xfrm>
              <a:off x="5476126" y="2998875"/>
              <a:ext cx="1109609" cy="667821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F2B0E012-6FEC-4E57-B312-9E44A3FA2513}"/>
                </a:ext>
              </a:extLst>
            </p:cNvPr>
            <p:cNvSpPr/>
            <p:nvPr/>
          </p:nvSpPr>
          <p:spPr>
            <a:xfrm>
              <a:off x="6433627" y="3666696"/>
              <a:ext cx="214755" cy="246105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D787F349-9A6C-4A2D-A91F-94DDFCA92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777" y="1905555"/>
            <a:ext cx="3046772" cy="3200702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5AF20ED1-97BC-4645-8EF9-6883A10EEDD4}"/>
              </a:ext>
            </a:extLst>
          </p:cNvPr>
          <p:cNvCxnSpPr/>
          <p:nvPr/>
        </p:nvCxnSpPr>
        <p:spPr>
          <a:xfrm>
            <a:off x="4643919" y="3424258"/>
            <a:ext cx="3595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>
            <a:extLst>
              <a:ext uri="{FF2B5EF4-FFF2-40B4-BE49-F238E27FC236}">
                <a16:creationId xmlns:a16="http://schemas.microsoft.com/office/drawing/2014/main" id="{3CB100B4-A5EE-4ACB-81F4-E82B8C5C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09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39</a:t>
            </a:fld>
            <a:endParaRPr lang="ko-KR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BEB1FE9-842A-4CAD-B698-B35D60460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833E09A-A8CE-41DF-BD08-B08A8A671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66" y="1581590"/>
            <a:ext cx="3361676" cy="374493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29EB95A-F03F-4186-9D8B-11363F79E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991" y="1296535"/>
            <a:ext cx="3315714" cy="42482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06FE00-712F-4D0D-B5D3-253714922080}"/>
              </a:ext>
            </a:extLst>
          </p:cNvPr>
          <p:cNvSpPr txBox="1"/>
          <p:nvPr/>
        </p:nvSpPr>
        <p:spPr>
          <a:xfrm>
            <a:off x="8751012" y="2344088"/>
            <a:ext cx="260278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∙ </a:t>
            </a:r>
            <a:r>
              <a:rPr lang="ko-KR" altLang="en-US" sz="15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어퍼암과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마찬가지로 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Inspire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에서 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1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차 모델링한 </a:t>
            </a:r>
            <a:r>
              <a:rPr lang="ko-KR" altLang="en-US" sz="15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너클을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</a:t>
            </a:r>
            <a:r>
              <a:rPr lang="ko-KR" altLang="en-US" sz="15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카티아에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가져와 재설계함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.</a:t>
            </a:r>
          </a:p>
          <a:p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∙ 최대한 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1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차 모델링 디자인과 비슷하게 유지하며 </a:t>
            </a:r>
            <a:r>
              <a:rPr lang="ko-KR" altLang="en-US" sz="15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래핑이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생기지 않은 부분을 비롯하여 형상이 모호한 부분을 중심으로 고르게 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2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차 모델링을 실시함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221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01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12130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Introduction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바닥글 개체 틀 32">
            <a:extLst>
              <a:ext uri="{FF2B5EF4-FFF2-40B4-BE49-F238E27FC236}">
                <a16:creationId xmlns:a16="http://schemas.microsoft.com/office/drawing/2014/main" id="{300E6D0B-3A1C-46A2-A00B-BF350F7B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슬라이드 번호 개체 틀 33">
            <a:extLst>
              <a:ext uri="{FF2B5EF4-FFF2-40B4-BE49-F238E27FC236}">
                <a16:creationId xmlns:a16="http://schemas.microsoft.com/office/drawing/2014/main" id="{35D4A622-1874-409D-87C7-B3402708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4</a:t>
            </a:fld>
            <a:endParaRPr lang="ko-KR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7EF02C-22E8-4573-A00E-EE6C97883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34428312-1107-4762-9A81-14580556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85" y="1575710"/>
            <a:ext cx="4116188" cy="35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 descr="텍스트, 남자, 정장, 사람이(가) 표시된 사진&#10;&#10;자동 생성된 설명">
            <a:extLst>
              <a:ext uri="{FF2B5EF4-FFF2-40B4-BE49-F238E27FC236}">
                <a16:creationId xmlns:a16="http://schemas.microsoft.com/office/drawing/2014/main" id="{507B657A-7B77-46E7-B6D5-CBA06B92B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44" y="1547791"/>
            <a:ext cx="4166866" cy="3612964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C9ADB77-9B4D-485B-9393-445799276BC9}"/>
              </a:ext>
            </a:extLst>
          </p:cNvPr>
          <p:cNvCxnSpPr/>
          <p:nvPr/>
        </p:nvCxnSpPr>
        <p:spPr>
          <a:xfrm>
            <a:off x="10058400" y="1839074"/>
            <a:ext cx="46233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C23C6234-3F0C-4280-8E70-6E039E5339F7}"/>
              </a:ext>
            </a:extLst>
          </p:cNvPr>
          <p:cNvCxnSpPr>
            <a:cxnSpLocks/>
          </p:cNvCxnSpPr>
          <p:nvPr/>
        </p:nvCxnSpPr>
        <p:spPr>
          <a:xfrm>
            <a:off x="8610600" y="2044557"/>
            <a:ext cx="191013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366B33DB-E8DA-44CB-93B0-7B075FE542AF}"/>
              </a:ext>
            </a:extLst>
          </p:cNvPr>
          <p:cNvCxnSpPr>
            <a:cxnSpLocks/>
          </p:cNvCxnSpPr>
          <p:nvPr/>
        </p:nvCxnSpPr>
        <p:spPr>
          <a:xfrm>
            <a:off x="8610600" y="2270589"/>
            <a:ext cx="9161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4F9093-60F0-40E3-8F66-FA02CED8F11F}"/>
              </a:ext>
            </a:extLst>
          </p:cNvPr>
          <p:cNvSpPr txBox="1"/>
          <p:nvPr/>
        </p:nvSpPr>
        <p:spPr>
          <a:xfrm>
            <a:off x="1543585" y="5472410"/>
            <a:ext cx="8977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/>
              <a:t>∙ 코로나로 인한 침체위기에도 불과하고 탄탄한 수요덕에 호황이 지속될 것으로 예상되는 자동차 산업</a:t>
            </a:r>
          </a:p>
        </p:txBody>
      </p:sp>
    </p:spTree>
    <p:extLst>
      <p:ext uri="{BB962C8B-B14F-4D97-AF65-F5344CB8AC3E}">
        <p14:creationId xmlns:p14="http://schemas.microsoft.com/office/powerpoint/2010/main" val="1288076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40</a:t>
            </a:fld>
            <a:endParaRPr lang="ko-KR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BEB1FE9-842A-4CAD-B698-B35D60460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462F6C9-C4EF-4A3C-8F86-D52A222CC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844" y="1639364"/>
            <a:ext cx="3585056" cy="3023428"/>
          </a:xfrm>
          <a:prstGeom prst="rect">
            <a:avLst/>
          </a:prstGeom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FB90DAC0-02BE-44E4-BC7A-CAB260E95170}"/>
              </a:ext>
            </a:extLst>
          </p:cNvPr>
          <p:cNvCxnSpPr>
            <a:cxnSpLocks/>
          </p:cNvCxnSpPr>
          <p:nvPr/>
        </p:nvCxnSpPr>
        <p:spPr>
          <a:xfrm>
            <a:off x="6096000" y="3182420"/>
            <a:ext cx="3595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그림 21">
            <a:extLst>
              <a:ext uri="{FF2B5EF4-FFF2-40B4-BE49-F238E27FC236}">
                <a16:creationId xmlns:a16="http://schemas.microsoft.com/office/drawing/2014/main" id="{EC6D145F-3BD5-446F-8166-AC01BE70C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572" y="4720481"/>
            <a:ext cx="4343600" cy="3525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5E9D96-502D-4F9B-B2B3-1D8B6F7B9554}"/>
              </a:ext>
            </a:extLst>
          </p:cNvPr>
          <p:cNvSpPr txBox="1"/>
          <p:nvPr/>
        </p:nvSpPr>
        <p:spPr>
          <a:xfrm>
            <a:off x="2442456" y="5166030"/>
            <a:ext cx="73070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∙ 최적화 전 디자인에 비해 로우 암 부분 안전율은 다소 낮아졌지만 경량화가 진행되는 과정에서 어쩔 수 없는 결과라고 생각된다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.</a:t>
            </a:r>
          </a:p>
          <a:p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∙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최종 질량은 </a:t>
            </a:r>
            <a:r>
              <a:rPr lang="en-US" altLang="ko-KR" sz="1500" b="1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0.4297kg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으로 경량화는 성공적으로 이루어졌다고 판단할 수 있다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.</a:t>
            </a:r>
          </a:p>
          <a:p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</a:t>
            </a:r>
            <a:endParaRPr lang="ko-KR" altLang="en-US" sz="1500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5F4E33E4-B056-44DC-8756-386760CEE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16" y="1639364"/>
            <a:ext cx="3622720" cy="312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48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41</a:t>
            </a:fld>
            <a:endParaRPr lang="ko-KR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BEB1FE9-842A-4CAD-B698-B35D60460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5E9D96-502D-4F9B-B2B3-1D8B6F7B9554}"/>
              </a:ext>
            </a:extLst>
          </p:cNvPr>
          <p:cNvSpPr txBox="1"/>
          <p:nvPr/>
        </p:nvSpPr>
        <p:spPr>
          <a:xfrm>
            <a:off x="3454145" y="5166030"/>
            <a:ext cx="52837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∙ 추가적으로 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‘</a:t>
            </a:r>
            <a:r>
              <a:rPr lang="en-US" altLang="ko-KR" sz="15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Simsolid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’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의 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Modal 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해석을 통해 고유진동수를 파악</a:t>
            </a:r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∙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철의 물성치는 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‘Inspire’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에 사용한 재료와 똑같은 물성치를 사용  </a:t>
            </a:r>
            <a:endParaRPr lang="ko-KR" altLang="en-US" sz="15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B3478DD-CE9C-4935-9D8D-CF01B862F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42" y="1732514"/>
            <a:ext cx="4244202" cy="3124566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B0D73A35-CF9C-4D8F-9119-71EDA789E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119" y="1918913"/>
            <a:ext cx="4941472" cy="275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79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42</a:t>
            </a:fld>
            <a:endParaRPr lang="ko-KR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BEB1FE9-842A-4CAD-B698-B35D60460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5E9D96-502D-4F9B-B2B3-1D8B6F7B9554}"/>
              </a:ext>
            </a:extLst>
          </p:cNvPr>
          <p:cNvSpPr txBox="1"/>
          <p:nvPr/>
        </p:nvSpPr>
        <p:spPr>
          <a:xfrm>
            <a:off x="4712435" y="5593660"/>
            <a:ext cx="276713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예상과 같이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, 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경량화로 인해 </a:t>
            </a:r>
            <a:r>
              <a:rPr lang="ko-KR" altLang="en-US" sz="15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너클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고유진동수는 감소</a:t>
            </a:r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9BD58C5-DE64-48A1-BC92-20AD8812F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344" y="1476537"/>
            <a:ext cx="4356877" cy="349425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6917B12-EB15-4571-B826-325F56CDF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42" y="1476537"/>
            <a:ext cx="4356876" cy="3494258"/>
          </a:xfrm>
          <a:prstGeom prst="rect">
            <a:avLst/>
          </a:prstGeom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2C6CA3E1-F53E-45D0-9C65-B3648480D8BE}"/>
              </a:ext>
            </a:extLst>
          </p:cNvPr>
          <p:cNvCxnSpPr>
            <a:cxnSpLocks/>
          </p:cNvCxnSpPr>
          <p:nvPr/>
        </p:nvCxnSpPr>
        <p:spPr>
          <a:xfrm>
            <a:off x="5914490" y="3254339"/>
            <a:ext cx="3595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C48581-BF66-42A3-8B0B-40C7FA65017F}"/>
              </a:ext>
            </a:extLst>
          </p:cNvPr>
          <p:cNvSpPr txBox="1"/>
          <p:nvPr/>
        </p:nvSpPr>
        <p:spPr>
          <a:xfrm>
            <a:off x="2392343" y="5091040"/>
            <a:ext cx="169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경량화 전 </a:t>
            </a:r>
            <a:r>
              <a:rPr lang="ko-KR" altLang="en-US" dirty="0" err="1"/>
              <a:t>너클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1178D3-DA80-4A1E-B4B0-F390E9EBC53B}"/>
              </a:ext>
            </a:extLst>
          </p:cNvPr>
          <p:cNvSpPr txBox="1"/>
          <p:nvPr/>
        </p:nvSpPr>
        <p:spPr>
          <a:xfrm>
            <a:off x="7928164" y="5094554"/>
            <a:ext cx="169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경량화 후 </a:t>
            </a:r>
            <a:r>
              <a:rPr lang="ko-KR" altLang="en-US" dirty="0" err="1"/>
              <a:t>너클</a:t>
            </a:r>
            <a:r>
              <a:rPr lang="en-US" altLang="ko-KR" dirty="0"/>
              <a:t>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8989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테이블이(가) 표시된 사진&#10;&#10;자동 생성된 설명">
            <a:extLst>
              <a:ext uri="{FF2B5EF4-FFF2-40B4-BE49-F238E27FC236}">
                <a16:creationId xmlns:a16="http://schemas.microsoft.com/office/drawing/2014/main" id="{4FB1E70A-422D-42F7-B739-75D980634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42" y="1489454"/>
            <a:ext cx="4356876" cy="3481342"/>
          </a:xfrm>
          <a:prstGeom prst="rect">
            <a:avLst/>
          </a:prstGeom>
        </p:spPr>
      </p:pic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328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Optimization &amp; Analysis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Knuckle</a:t>
            </a:r>
            <a:endParaRPr lang="ko-KR" altLang="en-US" sz="11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43</a:t>
            </a:fld>
            <a:endParaRPr lang="ko-KR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BEB1FE9-842A-4CAD-B698-B35D60460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2C6CA3E1-F53E-45D0-9C65-B3648480D8BE}"/>
              </a:ext>
            </a:extLst>
          </p:cNvPr>
          <p:cNvCxnSpPr>
            <a:cxnSpLocks/>
          </p:cNvCxnSpPr>
          <p:nvPr/>
        </p:nvCxnSpPr>
        <p:spPr>
          <a:xfrm>
            <a:off x="5914490" y="3254339"/>
            <a:ext cx="3595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C48581-BF66-42A3-8B0B-40C7FA65017F}"/>
              </a:ext>
            </a:extLst>
          </p:cNvPr>
          <p:cNvSpPr txBox="1"/>
          <p:nvPr/>
        </p:nvSpPr>
        <p:spPr>
          <a:xfrm>
            <a:off x="2392343" y="5091040"/>
            <a:ext cx="169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경량화 전 </a:t>
            </a:r>
            <a:r>
              <a:rPr lang="ko-KR" altLang="en-US" dirty="0" err="1"/>
              <a:t>너클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1178D3-DA80-4A1E-B4B0-F390E9EBC53B}"/>
              </a:ext>
            </a:extLst>
          </p:cNvPr>
          <p:cNvSpPr txBox="1"/>
          <p:nvPr/>
        </p:nvSpPr>
        <p:spPr>
          <a:xfrm>
            <a:off x="7928164" y="5094554"/>
            <a:ext cx="169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경량화 후 </a:t>
            </a:r>
            <a:r>
              <a:rPr lang="ko-KR" altLang="en-US" dirty="0" err="1"/>
              <a:t>너클</a:t>
            </a:r>
            <a:r>
              <a:rPr lang="en-US" altLang="ko-KR" dirty="0"/>
              <a:t>]</a:t>
            </a:r>
            <a:endParaRPr lang="ko-KR" altLang="en-US" dirty="0"/>
          </a:p>
        </p:txBody>
      </p:sp>
      <p:pic>
        <p:nvPicPr>
          <p:cNvPr id="17" name="그림 16" descr="테이블이(가) 표시된 사진&#10;&#10;자동 생성된 설명">
            <a:extLst>
              <a:ext uri="{FF2B5EF4-FFF2-40B4-BE49-F238E27FC236}">
                <a16:creationId xmlns:a16="http://schemas.microsoft.com/office/drawing/2014/main" id="{B4067BF3-9864-4587-85C8-E1A8A6737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344" y="1489454"/>
            <a:ext cx="4385014" cy="34813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F8976A-8EF7-45C2-9935-CB4A7BB46232}"/>
              </a:ext>
            </a:extLst>
          </p:cNvPr>
          <p:cNvSpPr txBox="1"/>
          <p:nvPr/>
        </p:nvSpPr>
        <p:spPr>
          <a:xfrm>
            <a:off x="4712435" y="5593660"/>
            <a:ext cx="276713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예상과 같이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, 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경량화로 인해 </a:t>
            </a:r>
            <a:r>
              <a:rPr lang="ko-KR" altLang="en-US" sz="15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너클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고유진동수는 감소</a:t>
            </a:r>
            <a:endParaRPr lang="en-US" altLang="ko-KR" sz="15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7108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47A959-3F7F-48B3-818C-1BAA7AFC2FE9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4BE1327-5201-4808-9DE7-ED6A6E513815}"/>
              </a:ext>
            </a:extLst>
          </p:cNvPr>
          <p:cNvCxnSpPr/>
          <p:nvPr/>
        </p:nvCxnSpPr>
        <p:spPr>
          <a:xfrm>
            <a:off x="580416" y="6302913"/>
            <a:ext cx="11031167" cy="0"/>
          </a:xfrm>
          <a:prstGeom prst="line">
            <a:avLst/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바닥글 개체 틀 54">
            <a:extLst>
              <a:ext uri="{FF2B5EF4-FFF2-40B4-BE49-F238E27FC236}">
                <a16:creationId xmlns:a16="http://schemas.microsoft.com/office/drawing/2014/main" id="{12720CEE-7373-446C-9D94-D27EAE6D4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6" name="슬라이드 번호 개체 틀 55">
            <a:extLst>
              <a:ext uri="{FF2B5EF4-FFF2-40B4-BE49-F238E27FC236}">
                <a16:creationId xmlns:a16="http://schemas.microsoft.com/office/drawing/2014/main" id="{2719A935-BA53-4805-BB7A-C20FBB77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44</a:t>
            </a:fld>
            <a:endParaRPr lang="ko-KR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9C7AFA-E9B8-4B16-ACC5-93749A41CB8F}"/>
              </a:ext>
            </a:extLst>
          </p:cNvPr>
          <p:cNvSpPr txBox="1"/>
          <p:nvPr/>
        </p:nvSpPr>
        <p:spPr>
          <a:xfrm>
            <a:off x="4635116" y="2736503"/>
            <a:ext cx="292176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50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04 </a:t>
            </a:r>
            <a:endParaRPr lang="en-US" altLang="ko-KR" sz="40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  <a:p>
            <a:pPr algn="ctr"/>
            <a:r>
              <a:rPr lang="en-US" altLang="ko-KR" sz="40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Conclusion</a:t>
            </a:r>
            <a:endParaRPr lang="ko-KR" altLang="en-US" sz="50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68EEBC6-F343-4D48-87E0-337B782DC2FB}"/>
              </a:ext>
            </a:extLst>
          </p:cNvPr>
          <p:cNvCxnSpPr>
            <a:cxnSpLocks/>
          </p:cNvCxnSpPr>
          <p:nvPr/>
        </p:nvCxnSpPr>
        <p:spPr>
          <a:xfrm>
            <a:off x="4685751" y="4202130"/>
            <a:ext cx="2820498" cy="0"/>
          </a:xfrm>
          <a:prstGeom prst="line">
            <a:avLst/>
          </a:prstGeom>
          <a:ln w="127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3EC78B6C-2E10-49CC-98DE-4B6AB17D6255}"/>
              </a:ext>
            </a:extLst>
          </p:cNvPr>
          <p:cNvCxnSpPr>
            <a:cxnSpLocks/>
          </p:cNvCxnSpPr>
          <p:nvPr/>
        </p:nvCxnSpPr>
        <p:spPr>
          <a:xfrm>
            <a:off x="4685751" y="2736503"/>
            <a:ext cx="2820498" cy="0"/>
          </a:xfrm>
          <a:prstGeom prst="line">
            <a:avLst/>
          </a:prstGeom>
          <a:ln w="127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08348C54-AC35-4289-A0E2-3EEF51862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028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04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Conclusion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45</a:t>
            </a:fld>
            <a:endParaRPr lang="ko-KR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9E5FCFB-D935-4C26-A495-8BDBFAC6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A1D98FC-6EA5-474F-BCE6-82CD87FE9523}"/>
              </a:ext>
            </a:extLst>
          </p:cNvPr>
          <p:cNvCxnSpPr>
            <a:cxnSpLocks/>
          </p:cNvCxnSpPr>
          <p:nvPr/>
        </p:nvCxnSpPr>
        <p:spPr>
          <a:xfrm>
            <a:off x="6096000" y="679987"/>
            <a:ext cx="0" cy="5498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B970E2D8-C4C1-4901-A178-F8231695C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608" y="1699091"/>
            <a:ext cx="2375436" cy="263891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D02B48A-CF1D-461F-A48B-26D8FE36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540" y="1665451"/>
            <a:ext cx="2265240" cy="2694489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A59CB6C2-4226-4E61-A7D9-D52BBDDDA6D2}"/>
              </a:ext>
            </a:extLst>
          </p:cNvPr>
          <p:cNvCxnSpPr>
            <a:cxnSpLocks/>
          </p:cNvCxnSpPr>
          <p:nvPr/>
        </p:nvCxnSpPr>
        <p:spPr>
          <a:xfrm>
            <a:off x="8646012" y="3115376"/>
            <a:ext cx="3595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5EA4AA5-5A6B-4445-B0D6-D80619160B68}"/>
              </a:ext>
            </a:extLst>
          </p:cNvPr>
          <p:cNvSpPr txBox="1"/>
          <p:nvPr/>
        </p:nvSpPr>
        <p:spPr>
          <a:xfrm>
            <a:off x="7227572" y="4890938"/>
            <a:ext cx="316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경량화 </a:t>
            </a:r>
            <a:r>
              <a:rPr lang="en-US" altLang="ko-KR" dirty="0"/>
              <a:t>: 1.599kg → 0.4297kg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D0032B0-E804-4E1A-95E6-65B0629F4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05" y="1837189"/>
            <a:ext cx="2199626" cy="237139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D0671E6-026E-41DE-B212-F167D4BDB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9085" y="1837189"/>
            <a:ext cx="2370643" cy="2371396"/>
          </a:xfrm>
          <a:prstGeom prst="rect">
            <a:avLst/>
          </a:prstGeom>
        </p:spPr>
      </p:pic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0FE0C108-F821-4010-9178-F590C8759B84}"/>
              </a:ext>
            </a:extLst>
          </p:cNvPr>
          <p:cNvCxnSpPr>
            <a:cxnSpLocks/>
          </p:cNvCxnSpPr>
          <p:nvPr/>
        </p:nvCxnSpPr>
        <p:spPr>
          <a:xfrm>
            <a:off x="3202955" y="3032885"/>
            <a:ext cx="3595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C4AAEFE-F36A-4AA3-9FD4-60EBAF5B073F}"/>
              </a:ext>
            </a:extLst>
          </p:cNvPr>
          <p:cNvSpPr txBox="1"/>
          <p:nvPr/>
        </p:nvSpPr>
        <p:spPr>
          <a:xfrm>
            <a:off x="1872589" y="4874148"/>
            <a:ext cx="316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경량화 </a:t>
            </a:r>
            <a:r>
              <a:rPr lang="en-US" altLang="ko-KR" dirty="0"/>
              <a:t>: 6.792kg → 3.307kg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7214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04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Conclusion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46</a:t>
            </a:fld>
            <a:endParaRPr lang="ko-KR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9E5FCFB-D935-4C26-A495-8BDBFAC6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4D04EC5D-CF16-49B2-9D3D-0FE683372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537" y="1816832"/>
            <a:ext cx="3187844" cy="3043125"/>
          </a:xfrm>
          <a:prstGeom prst="rect">
            <a:avLst/>
          </a:prstGeom>
        </p:spPr>
      </p:pic>
      <p:pic>
        <p:nvPicPr>
          <p:cNvPr id="25" name="그림 24" descr="손수레, 운송이(가) 표시된 사진&#10;&#10;자동 생성된 설명">
            <a:extLst>
              <a:ext uri="{FF2B5EF4-FFF2-40B4-BE49-F238E27FC236}">
                <a16:creationId xmlns:a16="http://schemas.microsoft.com/office/drawing/2014/main" id="{0999F9EC-6A3B-43E9-9EF2-A9E5469AA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502" y="1487514"/>
            <a:ext cx="5288656" cy="38829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908DA36-B339-4776-A6F5-29E356C5D110}"/>
              </a:ext>
            </a:extLst>
          </p:cNvPr>
          <p:cNvSpPr txBox="1"/>
          <p:nvPr/>
        </p:nvSpPr>
        <p:spPr>
          <a:xfrm>
            <a:off x="851855" y="5105685"/>
            <a:ext cx="4289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[Optimized Suspension arm and Knuckle]</a:t>
            </a:r>
            <a:endParaRPr lang="ko-KR" altLang="en-US" sz="16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4EA8FF-77B4-436F-A693-15CC1B905AC3}"/>
              </a:ext>
            </a:extLst>
          </p:cNvPr>
          <p:cNvSpPr txBox="1"/>
          <p:nvPr/>
        </p:nvSpPr>
        <p:spPr>
          <a:xfrm>
            <a:off x="6604014" y="5543402"/>
            <a:ext cx="3098772" cy="342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[BAJA CAR assembly product]</a:t>
            </a:r>
            <a:endParaRPr lang="ko-KR" altLang="en-US" sz="16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2143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25945" y="839296"/>
            <a:ext cx="3842077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5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Reference</a:t>
            </a:r>
            <a:endParaRPr lang="ko-KR" altLang="en-US" sz="25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CE8E8DD9-3323-4030-8FD2-0CE5D8A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ED37307-67D4-4D2F-BB7B-E54A6807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47</a:t>
            </a:fld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E687C-2D37-4AE9-A234-CAFFB754E0A6}"/>
              </a:ext>
            </a:extLst>
          </p:cNvPr>
          <p:cNvSpPr txBox="1"/>
          <p:nvPr/>
        </p:nvSpPr>
        <p:spPr>
          <a:xfrm>
            <a:off x="1260516" y="1436434"/>
            <a:ext cx="9581749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Manish 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Chettiar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외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“Analysis and Material Optimization of Steering Knuckle using FEA“. 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D.Y.Patil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College of Engineering.  →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너클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하중 계산 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AMBATI ARUN KUMAR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외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“Modeling and Structural Analysis of Knuckle Steering Using FEM With Different Materials”. Acharya Nagarjuna University College of Engineering and Technology. 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→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너클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하중 위치 확인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송태준 외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5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“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킹핀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오프셋을 고려한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애커먼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장토식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기반 전기 자작자동차의 앞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너클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설계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”.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한경대학교 기계공학과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→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설계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과정중에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발생하는 휠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얼라인먼트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오차 발생 이유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김해수 외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4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“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이종소재 경량화 서스펜션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로워암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개발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”.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현대위아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기술연구소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&amp;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현대자동차 경금속 재료 연구팀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&amp;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연세대 금속공학과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→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자동차 부품 경량화의 필요성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Cesar O. Arias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외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“BAJA Vehicle Front Suspension Design”. Dr, Mujibur Khan. 2011.</a:t>
            </a:r>
          </a:p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→ Upper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&amp;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Low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의 하중 분석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래픽 6" descr="배지 체크 표시1 단색으로 채워진">
            <a:extLst>
              <a:ext uri="{FF2B5EF4-FFF2-40B4-BE49-F238E27FC236}">
                <a16:creationId xmlns:a16="http://schemas.microsoft.com/office/drawing/2014/main" id="{1E68B9A5-A0CD-428F-9976-4B115FE2E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385" y="781356"/>
            <a:ext cx="512350" cy="51235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597DDD7-CC8F-41ED-B476-AA41D8887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05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974100E-E3E6-4F0E-AB86-DF1771D87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DEA9A7F2-8F94-4139-8907-9F0CFE99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48</a:t>
            </a:fld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C6EEC65-EAB8-468A-9100-F4CA54681323}"/>
              </a:ext>
            </a:extLst>
          </p:cNvPr>
          <p:cNvGrpSpPr/>
          <p:nvPr/>
        </p:nvGrpSpPr>
        <p:grpSpPr>
          <a:xfrm>
            <a:off x="509891" y="559339"/>
            <a:ext cx="11172217" cy="5739321"/>
            <a:chOff x="509891" y="559339"/>
            <a:chExt cx="11172217" cy="5739321"/>
          </a:xfrm>
        </p:grpSpPr>
        <p:sp>
          <p:nvSpPr>
            <p:cNvPr id="42" name="오른쪽 대괄호 41">
              <a:extLst>
                <a:ext uri="{FF2B5EF4-FFF2-40B4-BE49-F238E27FC236}">
                  <a16:creationId xmlns:a16="http://schemas.microsoft.com/office/drawing/2014/main" id="{585E1174-4E87-4D47-9A70-1CF59AE2DB9C}"/>
                </a:ext>
              </a:extLst>
            </p:cNvPr>
            <p:cNvSpPr/>
            <p:nvPr/>
          </p:nvSpPr>
          <p:spPr>
            <a:xfrm rot="5400000" flipV="1">
              <a:off x="5960930" y="648007"/>
              <a:ext cx="270139" cy="11031167"/>
            </a:xfrm>
            <a:prstGeom prst="rightBracket">
              <a:avLst>
                <a:gd name="adj" fmla="val 0"/>
              </a:avLst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오른쪽 대괄호 5">
              <a:extLst>
                <a:ext uri="{FF2B5EF4-FFF2-40B4-BE49-F238E27FC236}">
                  <a16:creationId xmlns:a16="http://schemas.microsoft.com/office/drawing/2014/main" id="{4FDDF971-7BB6-4193-BE30-250E2762B143}"/>
                </a:ext>
              </a:extLst>
            </p:cNvPr>
            <p:cNvSpPr/>
            <p:nvPr/>
          </p:nvSpPr>
          <p:spPr>
            <a:xfrm rot="16200000">
              <a:off x="5960930" y="-4821175"/>
              <a:ext cx="270139" cy="11031167"/>
            </a:xfrm>
            <a:prstGeom prst="rightBracket">
              <a:avLst>
                <a:gd name="adj" fmla="val 0"/>
              </a:avLst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6C9EAA-9067-4F5A-90B2-376F07B8C832}"/>
                </a:ext>
              </a:extLst>
            </p:cNvPr>
            <p:cNvSpPr txBox="1"/>
            <p:nvPr/>
          </p:nvSpPr>
          <p:spPr>
            <a:xfrm>
              <a:off x="4961075" y="2613151"/>
              <a:ext cx="2269852" cy="8002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5200" spc="-15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CJK KR Black" panose="020B0A00000000000000" pitchFamily="34" charset="-127"/>
                  <a:ea typeface="Noto Sans CJK KR Black" panose="020B0A00000000000000" pitchFamily="34" charset="-127"/>
                </a:rPr>
                <a:t>THANK</a:t>
              </a:r>
              <a:endParaRPr lang="ko-KR" altLang="en-US" sz="5200" spc="-15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C9A0D5-C454-400A-8C39-C15340C52F70}"/>
                </a:ext>
              </a:extLst>
            </p:cNvPr>
            <p:cNvSpPr txBox="1"/>
            <p:nvPr/>
          </p:nvSpPr>
          <p:spPr>
            <a:xfrm>
              <a:off x="5413249" y="3282276"/>
              <a:ext cx="1365502" cy="8002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5200" spc="-150" dirty="0">
                  <a:ln>
                    <a:solidFill>
                      <a:schemeClr val="bg1">
                        <a:lumMod val="95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CJK KR Black" panose="020B0A00000000000000" pitchFamily="34" charset="-127"/>
                  <a:ea typeface="Noto Sans CJK KR Black" panose="020B0A00000000000000" pitchFamily="34" charset="-127"/>
                </a:rPr>
                <a:t>YOU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9D8CC648-5E8C-4BEB-8086-0BF82225A080}"/>
                </a:ext>
              </a:extLst>
            </p:cNvPr>
            <p:cNvGrpSpPr/>
            <p:nvPr/>
          </p:nvGrpSpPr>
          <p:grpSpPr>
            <a:xfrm>
              <a:off x="509891" y="3367043"/>
              <a:ext cx="141051" cy="141051"/>
              <a:chOff x="5885234" y="2188723"/>
              <a:chExt cx="282102" cy="282102"/>
            </a:xfrm>
          </p:grpSpPr>
          <p:cxnSp>
            <p:nvCxnSpPr>
              <p:cNvPr id="10" name="직선 연결선 9">
                <a:extLst>
                  <a:ext uri="{FF2B5EF4-FFF2-40B4-BE49-F238E27FC236}">
                    <a16:creationId xmlns:a16="http://schemas.microsoft.com/office/drawing/2014/main" id="{7D24625D-9B8B-421C-B941-025353F439C3}"/>
                  </a:ext>
                </a:extLst>
              </p:cNvPr>
              <p:cNvCxnSpPr/>
              <p:nvPr/>
            </p:nvCxnSpPr>
            <p:spPr>
              <a:xfrm flipH="1">
                <a:off x="5885234" y="2188723"/>
                <a:ext cx="282102" cy="282102"/>
              </a:xfrm>
              <a:prstGeom prst="line">
                <a:avLst/>
              </a:prstGeom>
              <a:ln>
                <a:solidFill>
                  <a:srgbClr val="2A2A2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E4C0F08A-480E-4541-9487-475C012A68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5234" y="2188723"/>
                <a:ext cx="282102" cy="282102"/>
              </a:xfrm>
              <a:prstGeom prst="line">
                <a:avLst/>
              </a:prstGeom>
              <a:ln>
                <a:solidFill>
                  <a:srgbClr val="2A2A2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BBA947A2-8BBD-4CBD-BABD-8E8D2F51D176}"/>
                </a:ext>
              </a:extLst>
            </p:cNvPr>
            <p:cNvGrpSpPr/>
            <p:nvPr/>
          </p:nvGrpSpPr>
          <p:grpSpPr>
            <a:xfrm>
              <a:off x="11541057" y="3367043"/>
              <a:ext cx="141051" cy="141051"/>
              <a:chOff x="5885234" y="2188723"/>
              <a:chExt cx="282102" cy="282102"/>
            </a:xfrm>
          </p:grpSpPr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96492204-431F-47E3-92DB-BE209774C684}"/>
                  </a:ext>
                </a:extLst>
              </p:cNvPr>
              <p:cNvCxnSpPr/>
              <p:nvPr/>
            </p:nvCxnSpPr>
            <p:spPr>
              <a:xfrm flipH="1">
                <a:off x="5885234" y="2188723"/>
                <a:ext cx="282102" cy="282102"/>
              </a:xfrm>
              <a:prstGeom prst="line">
                <a:avLst/>
              </a:prstGeom>
              <a:ln>
                <a:solidFill>
                  <a:srgbClr val="2A2A2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56FD5561-07E9-4AD4-892A-88048EE49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5234" y="2188723"/>
                <a:ext cx="282102" cy="282102"/>
              </a:xfrm>
              <a:prstGeom prst="line">
                <a:avLst/>
              </a:prstGeom>
              <a:ln>
                <a:solidFill>
                  <a:srgbClr val="2A2A2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36E0FF-5414-4A49-B4BF-CEB1B1BDDE58}"/>
                </a:ext>
              </a:extLst>
            </p:cNvPr>
            <p:cNvSpPr txBox="1"/>
            <p:nvPr/>
          </p:nvSpPr>
          <p:spPr>
            <a:xfrm>
              <a:off x="4382550" y="2353475"/>
              <a:ext cx="3426900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15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Topology Optimization of  Car Steering Part</a:t>
              </a:r>
              <a:endParaRPr lang="ko-KR" altLang="en-US" sz="15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955917C7-A210-4C66-A3D6-1D74752E4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465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01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12130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Introduction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바닥글 개체 틀 32">
            <a:extLst>
              <a:ext uri="{FF2B5EF4-FFF2-40B4-BE49-F238E27FC236}">
                <a16:creationId xmlns:a16="http://schemas.microsoft.com/office/drawing/2014/main" id="{300E6D0B-3A1C-46A2-A00B-BF350F7B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슬라이드 번호 개체 틀 33">
            <a:extLst>
              <a:ext uri="{FF2B5EF4-FFF2-40B4-BE49-F238E27FC236}">
                <a16:creationId xmlns:a16="http://schemas.microsoft.com/office/drawing/2014/main" id="{35D4A622-1874-409D-87C7-B3402708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5</a:t>
            </a:fld>
            <a:endParaRPr lang="ko-KR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7EF02C-22E8-4573-A00E-EE6C97883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3C30AC-9782-4F5F-874B-FED06B945597}"/>
              </a:ext>
            </a:extLst>
          </p:cNvPr>
          <p:cNvSpPr txBox="1"/>
          <p:nvPr/>
        </p:nvSpPr>
        <p:spPr>
          <a:xfrm>
            <a:off x="6095999" y="1597045"/>
            <a:ext cx="45765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/>
              <a:t>∙ 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D782E13-0CA9-4DA5-AFE5-09957A32177C}"/>
              </a:ext>
            </a:extLst>
          </p:cNvPr>
          <p:cNvGrpSpPr/>
          <p:nvPr/>
        </p:nvGrpSpPr>
        <p:grpSpPr>
          <a:xfrm>
            <a:off x="872476" y="1758627"/>
            <a:ext cx="3531068" cy="3816138"/>
            <a:chOff x="4021856" y="1744156"/>
            <a:chExt cx="4588744" cy="3845080"/>
          </a:xfrm>
        </p:grpSpPr>
        <p:pic>
          <p:nvPicPr>
            <p:cNvPr id="9" name="그림 8" descr="텍스트이(가) 표시된 사진&#10;&#10;자동 생성된 설명">
              <a:extLst>
                <a:ext uri="{FF2B5EF4-FFF2-40B4-BE49-F238E27FC236}">
                  <a16:creationId xmlns:a16="http://schemas.microsoft.com/office/drawing/2014/main" id="{0A95117D-C35D-43FB-9184-D87F7704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1856" y="1744156"/>
              <a:ext cx="4588744" cy="3845080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EEFD5AD-4456-4778-800F-FD3840B90176}"/>
                </a:ext>
              </a:extLst>
            </p:cNvPr>
            <p:cNvSpPr/>
            <p:nvPr/>
          </p:nvSpPr>
          <p:spPr>
            <a:xfrm>
              <a:off x="4171749" y="2300234"/>
              <a:ext cx="3489482" cy="13664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8" name="그림 17" descr="텍스트이(가) 표시된 사진&#10;&#10;자동 생성된 설명">
            <a:extLst>
              <a:ext uri="{FF2B5EF4-FFF2-40B4-BE49-F238E27FC236}">
                <a16:creationId xmlns:a16="http://schemas.microsoft.com/office/drawing/2014/main" id="{0F3D3CF1-BD47-49BE-AC11-D0955E352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640" b="39091"/>
          <a:stretch/>
        </p:blipFill>
        <p:spPr>
          <a:xfrm>
            <a:off x="4518888" y="1133797"/>
            <a:ext cx="3538371" cy="45904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A87BA7-728A-4A73-93DF-EF8DE7E47792}"/>
              </a:ext>
            </a:extLst>
          </p:cNvPr>
          <p:cNvSpPr txBox="1"/>
          <p:nvPr/>
        </p:nvSpPr>
        <p:spPr>
          <a:xfrm>
            <a:off x="8140016" y="2113255"/>
            <a:ext cx="33498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/>
              <a:t>∙ 논문을 통해 차량 성능 향상을 위해 부품 경량화는 필수적인 요소임을 확인</a:t>
            </a:r>
            <a:endParaRPr lang="en-US" altLang="ko-KR" sz="1500" dirty="0"/>
          </a:p>
          <a:p>
            <a:endParaRPr lang="en-US" altLang="ko-KR" sz="1500" dirty="0"/>
          </a:p>
          <a:p>
            <a:r>
              <a:rPr lang="ko-KR" altLang="en-US" sz="1500" dirty="0"/>
              <a:t>∙ 현업에 계신 현직자님의 조언을 통해 제동장치 쪽은 경량화 등의 부품최적화가 다소 어려움을 확인</a:t>
            </a:r>
            <a:endParaRPr lang="en-US" altLang="ko-KR" sz="1500" dirty="0"/>
          </a:p>
          <a:p>
            <a:endParaRPr lang="en-US" altLang="ko-KR" sz="1500" dirty="0"/>
          </a:p>
          <a:p>
            <a:r>
              <a:rPr lang="ko-KR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⇒</a:t>
            </a:r>
            <a:r>
              <a:rPr lang="en-US" altLang="ko-KR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외부의 구조물로 부터 보호를 받아 경량화에 조금 더 집중할 수 있는 </a:t>
            </a:r>
            <a:r>
              <a:rPr lang="ko-KR" altLang="en-US" sz="15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너클과</a:t>
            </a:r>
            <a:r>
              <a:rPr lang="ko-KR" altLang="en-US" sz="15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주위 연결 부품들로 최적화 주제 선정</a:t>
            </a:r>
            <a:endParaRPr lang="en-US" altLang="ko-KR" sz="1500" dirty="0"/>
          </a:p>
        </p:txBody>
      </p:sp>
    </p:spTree>
    <p:extLst>
      <p:ext uri="{BB962C8B-B14F-4D97-AF65-F5344CB8AC3E}">
        <p14:creationId xmlns:p14="http://schemas.microsoft.com/office/powerpoint/2010/main" val="194075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53E80-7454-427F-98C9-E15CA6DF666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01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94627"/>
            <a:ext cx="12130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Introduction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바닥글 개체 틀 32">
            <a:extLst>
              <a:ext uri="{FF2B5EF4-FFF2-40B4-BE49-F238E27FC236}">
                <a16:creationId xmlns:a16="http://schemas.microsoft.com/office/drawing/2014/main" id="{300E6D0B-3A1C-46A2-A00B-BF350F7B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슬라이드 번호 개체 틀 33">
            <a:extLst>
              <a:ext uri="{FF2B5EF4-FFF2-40B4-BE49-F238E27FC236}">
                <a16:creationId xmlns:a16="http://schemas.microsoft.com/office/drawing/2014/main" id="{35D4A622-1874-409D-87C7-B3402708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6</a:t>
            </a:fld>
            <a:endParaRPr lang="ko-KR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7EF02C-22E8-4573-A00E-EE6C97883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F7D6F75-7855-4E04-9490-4CDEDB8DB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32" y="1447599"/>
            <a:ext cx="3503800" cy="3619352"/>
          </a:xfrm>
          <a:prstGeom prst="rect">
            <a:avLst/>
          </a:prstGeom>
        </p:spPr>
      </p:pic>
      <p:pic>
        <p:nvPicPr>
          <p:cNvPr id="3" name="그림 2" descr="엔진, 더러운, 기어이(가) 표시된 사진&#10;&#10;자동 생성된 설명">
            <a:extLst>
              <a:ext uri="{FF2B5EF4-FFF2-40B4-BE49-F238E27FC236}">
                <a16:creationId xmlns:a16="http://schemas.microsoft.com/office/drawing/2014/main" id="{995C7124-1617-4287-A316-AE42C992E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26010" y="1953260"/>
            <a:ext cx="3588344" cy="26390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48B1CD-7141-4B29-90B1-33E4FD63FD5F}"/>
              </a:ext>
            </a:extLst>
          </p:cNvPr>
          <p:cNvSpPr txBox="1"/>
          <p:nvPr/>
        </p:nvSpPr>
        <p:spPr>
          <a:xfrm>
            <a:off x="7605881" y="1791049"/>
            <a:ext cx="334980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/>
              <a:t>∙ </a:t>
            </a:r>
            <a:r>
              <a:rPr lang="en-US" altLang="ko-KR" sz="1500" dirty="0"/>
              <a:t>Knuckle</a:t>
            </a:r>
            <a:r>
              <a:rPr lang="ko-KR" altLang="en-US" sz="1500" dirty="0"/>
              <a:t>이나 </a:t>
            </a:r>
            <a:r>
              <a:rPr lang="en-US" altLang="ko-KR" sz="1500" dirty="0"/>
              <a:t>Suspension Arm</a:t>
            </a:r>
            <a:r>
              <a:rPr lang="ko-KR" altLang="en-US" sz="1500" dirty="0"/>
              <a:t>과 같은 부품 경량화를 하기위한 차체 선정</a:t>
            </a:r>
            <a:r>
              <a:rPr lang="en-US" altLang="ko-KR" sz="1500" dirty="0"/>
              <a:t>.</a:t>
            </a:r>
          </a:p>
          <a:p>
            <a:endParaRPr lang="en-US" altLang="ko-KR" sz="1500" dirty="0"/>
          </a:p>
          <a:p>
            <a:r>
              <a:rPr lang="ko-KR" altLang="en-US" sz="1500" dirty="0"/>
              <a:t>∙ 교내 자동차 동아리에서 </a:t>
            </a:r>
            <a:r>
              <a:rPr lang="en-US" altLang="ko-KR" sz="1500" dirty="0"/>
              <a:t>‘KSAE </a:t>
            </a:r>
            <a:r>
              <a:rPr lang="ko-KR" altLang="en-US" sz="1500" dirty="0"/>
              <a:t>자작 자동차 대회</a:t>
            </a:r>
            <a:r>
              <a:rPr lang="en-US" altLang="ko-KR" sz="1500" dirty="0"/>
              <a:t>＇</a:t>
            </a:r>
            <a:r>
              <a:rPr lang="ko-KR" altLang="en-US" sz="1500" dirty="0"/>
              <a:t>에 출전하기 위해 제작했던 </a:t>
            </a:r>
            <a:r>
              <a:rPr lang="en-US" altLang="ko-KR" sz="1500" dirty="0"/>
              <a:t>BAJA </a:t>
            </a:r>
            <a:r>
              <a:rPr lang="ko-KR" altLang="en-US" sz="1500" dirty="0"/>
              <a:t>차를 대상으로 설계를 진행</a:t>
            </a:r>
            <a:r>
              <a:rPr lang="en-US" altLang="ko-KR" sz="1500" dirty="0"/>
              <a:t>.</a:t>
            </a:r>
          </a:p>
          <a:p>
            <a:endParaRPr lang="en-US" altLang="ko-KR" sz="1500" dirty="0"/>
          </a:p>
          <a:p>
            <a:r>
              <a:rPr lang="ko-KR" altLang="en-US" sz="1500" dirty="0"/>
              <a:t>∙ </a:t>
            </a:r>
            <a:r>
              <a:rPr lang="en-US" altLang="ko-KR" sz="1500" dirty="0"/>
              <a:t>BAJA</a:t>
            </a:r>
            <a:r>
              <a:rPr lang="ko-KR" altLang="en-US" sz="1500" dirty="0"/>
              <a:t> 차나 일반 승용차의 서스펜션 구조를 직접 가서 보고 설계 방향성을 잡음</a:t>
            </a:r>
            <a:r>
              <a:rPr lang="en-US" altLang="ko-KR" sz="1500" dirty="0"/>
              <a:t>.</a:t>
            </a:r>
          </a:p>
          <a:p>
            <a:endParaRPr lang="en-US" altLang="ko-KR" sz="1500" dirty="0"/>
          </a:p>
          <a:p>
            <a:r>
              <a:rPr lang="ko-KR" altLang="ko-KR" sz="20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⇒</a:t>
            </a:r>
            <a:r>
              <a:rPr lang="en-US" altLang="ko-KR" sz="20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</a:t>
            </a:r>
            <a:r>
              <a:rPr lang="ko-KR" altLang="en-US" sz="20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최적화 대상 선정</a:t>
            </a:r>
            <a:endParaRPr lang="en-US" altLang="ko-KR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504792-15ED-42A4-9670-3FEC371EF466}"/>
              </a:ext>
            </a:extLst>
          </p:cNvPr>
          <p:cNvSpPr txBox="1"/>
          <p:nvPr/>
        </p:nvSpPr>
        <p:spPr>
          <a:xfrm>
            <a:off x="2044474" y="5249995"/>
            <a:ext cx="77514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[BAJA CAR]                               [Knuckle &amp; suspension arm]</a:t>
            </a:r>
          </a:p>
        </p:txBody>
      </p:sp>
    </p:spTree>
    <p:extLst>
      <p:ext uri="{BB962C8B-B14F-4D97-AF65-F5344CB8AC3E}">
        <p14:creationId xmlns:p14="http://schemas.microsoft.com/office/powerpoint/2010/main" val="3540446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47A959-3F7F-48B3-818C-1BAA7AFC2FE9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4BE1327-5201-4808-9DE7-ED6A6E513815}"/>
              </a:ext>
            </a:extLst>
          </p:cNvPr>
          <p:cNvCxnSpPr/>
          <p:nvPr/>
        </p:nvCxnSpPr>
        <p:spPr>
          <a:xfrm>
            <a:off x="580416" y="6302913"/>
            <a:ext cx="11031167" cy="0"/>
          </a:xfrm>
          <a:prstGeom prst="line">
            <a:avLst/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바닥글 개체 틀 54">
            <a:extLst>
              <a:ext uri="{FF2B5EF4-FFF2-40B4-BE49-F238E27FC236}">
                <a16:creationId xmlns:a16="http://schemas.microsoft.com/office/drawing/2014/main" id="{12720CEE-7373-446C-9D94-D27EAE6D4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6" name="슬라이드 번호 개체 틀 55">
            <a:extLst>
              <a:ext uri="{FF2B5EF4-FFF2-40B4-BE49-F238E27FC236}">
                <a16:creationId xmlns:a16="http://schemas.microsoft.com/office/drawing/2014/main" id="{2719A935-BA53-4805-BB7A-C20FBB77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9C7AFA-E9B8-4B16-ACC5-93749A41CB8F}"/>
              </a:ext>
            </a:extLst>
          </p:cNvPr>
          <p:cNvSpPr txBox="1"/>
          <p:nvPr/>
        </p:nvSpPr>
        <p:spPr>
          <a:xfrm>
            <a:off x="4363093" y="2736503"/>
            <a:ext cx="346581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50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 </a:t>
            </a:r>
            <a:endParaRPr lang="en-US" altLang="ko-KR" sz="40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  <a:p>
            <a:pPr algn="ctr"/>
            <a:r>
              <a:rPr lang="en-US" altLang="ko-KR" sz="40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Design Process</a:t>
            </a:r>
            <a:endParaRPr lang="ko-KR" altLang="en-US" sz="50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3EC78B6C-2E10-49CC-98DE-4B6AB17D6255}"/>
              </a:ext>
            </a:extLst>
          </p:cNvPr>
          <p:cNvCxnSpPr>
            <a:cxnSpLocks/>
          </p:cNvCxnSpPr>
          <p:nvPr/>
        </p:nvCxnSpPr>
        <p:spPr>
          <a:xfrm>
            <a:off x="4452134" y="2736503"/>
            <a:ext cx="3287731" cy="0"/>
          </a:xfrm>
          <a:prstGeom prst="line">
            <a:avLst/>
          </a:prstGeom>
          <a:ln w="127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75195702-EC94-4478-ADF2-2ED310BDD5DF}"/>
              </a:ext>
            </a:extLst>
          </p:cNvPr>
          <p:cNvCxnSpPr>
            <a:cxnSpLocks/>
          </p:cNvCxnSpPr>
          <p:nvPr/>
        </p:nvCxnSpPr>
        <p:spPr>
          <a:xfrm>
            <a:off x="4452134" y="4202130"/>
            <a:ext cx="3287731" cy="0"/>
          </a:xfrm>
          <a:prstGeom prst="line">
            <a:avLst/>
          </a:prstGeom>
          <a:ln w="127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7534DBAD-193E-46E1-8368-80044B6B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6" y="6353531"/>
            <a:ext cx="1977700" cy="4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999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바닥글 개체 틀 32">
            <a:extLst>
              <a:ext uri="{FF2B5EF4-FFF2-40B4-BE49-F238E27FC236}">
                <a16:creationId xmlns:a16="http://schemas.microsoft.com/office/drawing/2014/main" id="{300E6D0B-3A1C-46A2-A00B-BF350F7B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슬라이드 번호 개체 틀 33">
            <a:extLst>
              <a:ext uri="{FF2B5EF4-FFF2-40B4-BE49-F238E27FC236}">
                <a16:creationId xmlns:a16="http://schemas.microsoft.com/office/drawing/2014/main" id="{35D4A622-1874-409D-87C7-B3402708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ED9F2-478C-4419-81EA-CE600930338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A56B3-5F06-4348-8FA4-65594D0BFAA4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Design Process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E3F72-20F0-4143-A9E7-2B0060199BFC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4C4384F1-20F1-4C76-BC59-3835D60359D2}"/>
              </a:ext>
            </a:extLst>
          </p:cNvPr>
          <p:cNvSpPr/>
          <p:nvPr/>
        </p:nvSpPr>
        <p:spPr>
          <a:xfrm flipH="1">
            <a:off x="4153350" y="1647569"/>
            <a:ext cx="3456262" cy="384529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Suspension arm</a:t>
            </a:r>
            <a:endParaRPr lang="ko-KR" altLang="en-US" sz="20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47DB45-87B0-46F9-B085-65892E9F5386}"/>
              </a:ext>
            </a:extLst>
          </p:cNvPr>
          <p:cNvSpPr txBox="1"/>
          <p:nvPr/>
        </p:nvSpPr>
        <p:spPr>
          <a:xfrm>
            <a:off x="2220293" y="3795857"/>
            <a:ext cx="775141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차량의 본체와 바퀴를 연결하는 부품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차체의 충격을 감소시키고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움직임을 자유롭게 하도록 함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조향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장치의 중요 부품인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너클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(Knuckle)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롤케이지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Rollcage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연결하는 매우 중요한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지지부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∙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Suspension arm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균열이나 파손은 소음 유발이나 승차감 저하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크게는 안전성에도 위험을 줄 수 있음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E893A63-C3DE-4ADC-BDE9-E85E26B3D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992" y="1587074"/>
            <a:ext cx="3049830" cy="1846046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563FDA28-7CD9-45A5-A189-8B2855937399}"/>
              </a:ext>
            </a:extLst>
          </p:cNvPr>
          <p:cNvGrpSpPr/>
          <p:nvPr/>
        </p:nvGrpSpPr>
        <p:grpSpPr>
          <a:xfrm>
            <a:off x="4329658" y="2244610"/>
            <a:ext cx="1281825" cy="1301213"/>
            <a:chOff x="1498060" y="2649983"/>
            <a:chExt cx="1579123" cy="1579123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881D657E-CCCF-4896-9825-CB2E5442DF5B}"/>
                </a:ext>
              </a:extLst>
            </p:cNvPr>
            <p:cNvSpPr/>
            <p:nvPr/>
          </p:nvSpPr>
          <p:spPr>
            <a:xfrm>
              <a:off x="1553182" y="2705105"/>
              <a:ext cx="1468876" cy="1468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20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Low arm</a:t>
              </a:r>
              <a:endParaRPr lang="ko-KR" altLang="en-US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5DF099CC-D954-44A4-8C75-F5CC243CD237}"/>
                </a:ext>
              </a:extLst>
            </p:cNvPr>
            <p:cNvSpPr/>
            <p:nvPr/>
          </p:nvSpPr>
          <p:spPr>
            <a:xfrm>
              <a:off x="1498060" y="2649983"/>
              <a:ext cx="1579123" cy="1579123"/>
            </a:xfrm>
            <a:prstGeom prst="ellipse">
              <a:avLst/>
            </a:prstGeom>
            <a:noFill/>
            <a:ln w="9525">
              <a:solidFill>
                <a:srgbClr val="2A2A2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7F23C99-C3EE-4147-94AD-12DD2FC9F5FB}"/>
              </a:ext>
            </a:extLst>
          </p:cNvPr>
          <p:cNvGrpSpPr/>
          <p:nvPr/>
        </p:nvGrpSpPr>
        <p:grpSpPr>
          <a:xfrm>
            <a:off x="6023291" y="2260806"/>
            <a:ext cx="1281824" cy="1291329"/>
            <a:chOff x="1498060" y="2649983"/>
            <a:chExt cx="1579123" cy="1579123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135D1AF9-DA34-4D47-AF0A-6A752D13448A}"/>
                </a:ext>
              </a:extLst>
            </p:cNvPr>
            <p:cNvSpPr/>
            <p:nvPr/>
          </p:nvSpPr>
          <p:spPr>
            <a:xfrm>
              <a:off x="1553183" y="2705105"/>
              <a:ext cx="1468876" cy="14688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20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Upper arm</a:t>
              </a:r>
              <a:endParaRPr lang="ko-KR" altLang="en-US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81D4A275-9101-40CC-B279-0EDECB70B520}"/>
                </a:ext>
              </a:extLst>
            </p:cNvPr>
            <p:cNvSpPr/>
            <p:nvPr/>
          </p:nvSpPr>
          <p:spPr>
            <a:xfrm>
              <a:off x="1498060" y="2649983"/>
              <a:ext cx="1579123" cy="1579123"/>
            </a:xfrm>
            <a:prstGeom prst="ellipse">
              <a:avLst/>
            </a:prstGeom>
            <a:noFill/>
            <a:ln w="9525">
              <a:solidFill>
                <a:srgbClr val="2A2A2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바닥글 개체 틀 32">
            <a:extLst>
              <a:ext uri="{FF2B5EF4-FFF2-40B4-BE49-F238E27FC236}">
                <a16:creationId xmlns:a16="http://schemas.microsoft.com/office/drawing/2014/main" id="{300E6D0B-3A1C-46A2-A00B-BF350F7B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KOREA AEROSPACE UNIVERSITY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슬라이드 번호 개체 틀 33">
            <a:extLst>
              <a:ext uri="{FF2B5EF4-FFF2-40B4-BE49-F238E27FC236}">
                <a16:creationId xmlns:a16="http://schemas.microsoft.com/office/drawing/2014/main" id="{35D4A622-1874-409D-87C7-B3402708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ED9F2-478C-4419-81EA-CE600930338E}"/>
              </a:ext>
            </a:extLst>
          </p:cNvPr>
          <p:cNvSpPr txBox="1"/>
          <p:nvPr/>
        </p:nvSpPr>
        <p:spPr>
          <a:xfrm>
            <a:off x="827705" y="750873"/>
            <a:ext cx="4841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A56B3-5F06-4348-8FA4-65594D0BFAA4}"/>
              </a:ext>
            </a:extLst>
          </p:cNvPr>
          <p:cNvSpPr txBox="1"/>
          <p:nvPr/>
        </p:nvSpPr>
        <p:spPr>
          <a:xfrm>
            <a:off x="1467042" y="894627"/>
            <a:ext cx="38420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Design Process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E3F72-20F0-4143-A9E7-2B0060199BFC}"/>
              </a:ext>
            </a:extLst>
          </p:cNvPr>
          <p:cNvSpPr txBox="1"/>
          <p:nvPr/>
        </p:nvSpPr>
        <p:spPr>
          <a:xfrm>
            <a:off x="1486498" y="1239443"/>
            <a:ext cx="383234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altLang="ko-KR" sz="11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Suspension arm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4C4384F1-20F1-4C76-BC59-3835D60359D2}"/>
              </a:ext>
            </a:extLst>
          </p:cNvPr>
          <p:cNvSpPr/>
          <p:nvPr/>
        </p:nvSpPr>
        <p:spPr>
          <a:xfrm flipH="1">
            <a:off x="4254091" y="1420155"/>
            <a:ext cx="3456262" cy="384529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Suspension structure</a:t>
            </a:r>
            <a:endParaRPr lang="ko-KR" altLang="en-US" sz="20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478878-35E6-4CEF-8F4B-26D29E9F7E77}"/>
              </a:ext>
            </a:extLst>
          </p:cNvPr>
          <p:cNvSpPr txBox="1"/>
          <p:nvPr/>
        </p:nvSpPr>
        <p:spPr>
          <a:xfrm>
            <a:off x="2946757" y="5268298"/>
            <a:ext cx="17089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[Suspension part]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 descr="옅은이(가) 표시된 사진&#10;&#10;자동 생성된 설명">
            <a:extLst>
              <a:ext uri="{FF2B5EF4-FFF2-40B4-BE49-F238E27FC236}">
                <a16:creationId xmlns:a16="http://schemas.microsoft.com/office/drawing/2014/main" id="{F5D52EF9-38FA-43DB-8EE1-2E6B2A110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581" y="2043669"/>
            <a:ext cx="4211319" cy="31196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B4A23B-DD7E-4E63-9310-4A5DA817819B}"/>
              </a:ext>
            </a:extLst>
          </p:cNvPr>
          <p:cNvSpPr txBox="1"/>
          <p:nvPr/>
        </p:nvSpPr>
        <p:spPr>
          <a:xfrm>
            <a:off x="6285099" y="2633994"/>
            <a:ext cx="42113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기존에 제작하지 않았던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‘suspension arm’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최적화 툴을 통해 새로 설계하는 것이 목적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lang="ko-KR" altLang="en-US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너클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(knuckle)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롤케이지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en-US" altLang="ko-KR" sz="15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Rollcage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연결할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arm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설계 후 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assembly.</a:t>
            </a:r>
          </a:p>
          <a:p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∙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파트를 잇는 정확한 길이와 각도가 필요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6811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2">
      <a:majorFont>
        <a:latin typeface="맑은 고딕"/>
        <a:ea typeface="Noto Sans CJK KR Regular"/>
        <a:cs typeface=""/>
      </a:majorFont>
      <a:minorFont>
        <a:latin typeface="맑은 고딕"/>
        <a:ea typeface="Noto Sans CJK KR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3523</TotalTime>
  <Words>2278</Words>
  <Application>Microsoft Office PowerPoint</Application>
  <PresentationFormat>와이드스크린</PresentationFormat>
  <Paragraphs>476</Paragraphs>
  <Slides>48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58" baseType="lpstr">
      <vt:lpstr>맑은 고딕</vt:lpstr>
      <vt:lpstr>Noto Sans CJK KR Black</vt:lpstr>
      <vt:lpstr>Noto Sans CJK KR Regular</vt:lpstr>
      <vt:lpstr>Arial</vt:lpstr>
      <vt:lpstr>나눔스퀘어OTF</vt:lpstr>
      <vt:lpstr>나눔스퀘어_ac</vt:lpstr>
      <vt:lpstr>Cambria Math</vt:lpstr>
      <vt:lpstr>나눔스퀘어 Bold</vt:lpstr>
      <vt:lpstr>나눔스퀘어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신강식</dc:creator>
  <cp:lastModifiedBy>821066376396</cp:lastModifiedBy>
  <cp:revision>105</cp:revision>
  <dcterms:created xsi:type="dcterms:W3CDTF">2021-02-04T01:39:12Z</dcterms:created>
  <dcterms:modified xsi:type="dcterms:W3CDTF">2021-08-03T16:48:03Z</dcterms:modified>
</cp:coreProperties>
</file>